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1" r:id="rId3"/>
  </p:sldMasterIdLst>
  <p:notesMasterIdLst>
    <p:notesMasterId r:id="rId71"/>
  </p:notesMasterIdLst>
  <p:sldIdLst>
    <p:sldId id="256" r:id="rId4"/>
    <p:sldId id="257" r:id="rId5"/>
    <p:sldId id="371" r:id="rId6"/>
    <p:sldId id="1040" r:id="rId7"/>
    <p:sldId id="492" r:id="rId8"/>
    <p:sldId id="410" r:id="rId9"/>
    <p:sldId id="1747256750" r:id="rId10"/>
    <p:sldId id="1747256757" r:id="rId11"/>
    <p:sldId id="1045" r:id="rId12"/>
    <p:sldId id="1747256752" r:id="rId13"/>
    <p:sldId id="1747256753" r:id="rId14"/>
    <p:sldId id="1747256754" r:id="rId15"/>
    <p:sldId id="1747256755" r:id="rId16"/>
    <p:sldId id="1747256756" r:id="rId17"/>
    <p:sldId id="1747256795" r:id="rId18"/>
    <p:sldId id="1747256760" r:id="rId19"/>
    <p:sldId id="1747256761" r:id="rId20"/>
    <p:sldId id="1747256762" r:id="rId21"/>
    <p:sldId id="1747256805" r:id="rId22"/>
    <p:sldId id="1747256758" r:id="rId23"/>
    <p:sldId id="1747256785" r:id="rId24"/>
    <p:sldId id="1747256786" r:id="rId25"/>
    <p:sldId id="1747256787" r:id="rId26"/>
    <p:sldId id="1747256788" r:id="rId27"/>
    <p:sldId id="1747256759" r:id="rId28"/>
    <p:sldId id="1747256763" r:id="rId29"/>
    <p:sldId id="1747256764" r:id="rId30"/>
    <p:sldId id="1747256808" r:id="rId31"/>
    <p:sldId id="1747256809" r:id="rId32"/>
    <p:sldId id="1747256796" r:id="rId33"/>
    <p:sldId id="1747256810" r:id="rId34"/>
    <p:sldId id="1747256799" r:id="rId35"/>
    <p:sldId id="1747256801" r:id="rId36"/>
    <p:sldId id="1747256802" r:id="rId37"/>
    <p:sldId id="1747256766" r:id="rId38"/>
    <p:sldId id="1747256767" r:id="rId39"/>
    <p:sldId id="1747256804" r:id="rId40"/>
    <p:sldId id="1747256803" r:id="rId41"/>
    <p:sldId id="1747256768" r:id="rId42"/>
    <p:sldId id="1747256769" r:id="rId43"/>
    <p:sldId id="1747256770" r:id="rId44"/>
    <p:sldId id="1747256771" r:id="rId45"/>
    <p:sldId id="1747256772" r:id="rId46"/>
    <p:sldId id="1747256773" r:id="rId47"/>
    <p:sldId id="1747256774" r:id="rId48"/>
    <p:sldId id="1747256790" r:id="rId49"/>
    <p:sldId id="1747256791" r:id="rId50"/>
    <p:sldId id="1747256792" r:id="rId51"/>
    <p:sldId id="1037" r:id="rId52"/>
    <p:sldId id="372" r:id="rId53"/>
    <p:sldId id="861" r:id="rId54"/>
    <p:sldId id="863" r:id="rId55"/>
    <p:sldId id="1747256775" r:id="rId56"/>
    <p:sldId id="1747256777" r:id="rId57"/>
    <p:sldId id="1747256776" r:id="rId58"/>
    <p:sldId id="1747256778" r:id="rId59"/>
    <p:sldId id="1747256779" r:id="rId60"/>
    <p:sldId id="1747256780" r:id="rId61"/>
    <p:sldId id="1747256781" r:id="rId62"/>
    <p:sldId id="1747256782" r:id="rId63"/>
    <p:sldId id="1747256783" r:id="rId64"/>
    <p:sldId id="1747256784" r:id="rId65"/>
    <p:sldId id="1747256806" r:id="rId66"/>
    <p:sldId id="1747256807" r:id="rId67"/>
    <p:sldId id="1747256789" r:id="rId68"/>
    <p:sldId id="1747256793" r:id="rId69"/>
    <p:sldId id="1747256794" r:id="rId7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z tural" initials="dt" lastIdx="1" clrIdx="0">
    <p:extLst>
      <p:ext uri="{19B8F6BF-5375-455C-9EA6-DF929625EA0E}">
        <p15:presenceInfo xmlns:p15="http://schemas.microsoft.com/office/powerpoint/2012/main" userId="cd6ed70d3701584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8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7042614968929413E-2"/>
          <c:y val="1.792895034462889E-2"/>
          <c:w val="0.72157016320214651"/>
          <c:h val="0.85564335271008374"/>
        </c:manualLayout>
      </c:layout>
      <c:scatterChart>
        <c:scatterStyle val="lineMarker"/>
        <c:varyColors val="0"/>
        <c:ser>
          <c:idx val="11"/>
          <c:order val="0"/>
          <c:tx>
            <c:strRef>
              <c:f>Sheet1!$A$2</c:f>
              <c:strCache>
                <c:ptCount val="1"/>
                <c:pt idx="0">
                  <c:v>Overall</c:v>
                </c:pt>
              </c:strCache>
            </c:strRef>
          </c:tx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BE32-4A4F-A6A7-E2C654EACEB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BE32-4A4F-A6A7-E2C654EACEB8}"/>
              </c:ext>
            </c:extLst>
          </c:dPt>
          <c:xVal>
            <c:numRef>
              <c:f>Sheet1!$B$2:$D$2</c:f>
              <c:numCache>
                <c:formatCode>General</c:formatCode>
                <c:ptCount val="3"/>
                <c:pt idx="0">
                  <c:v>0.68</c:v>
                </c:pt>
                <c:pt idx="1">
                  <c:v>0.59</c:v>
                </c:pt>
                <c:pt idx="2">
                  <c:v>0.78</c:v>
                </c:pt>
              </c:numCache>
            </c:numRef>
          </c:xVal>
          <c:yVal>
            <c:numRef>
              <c:f>Sheet1!$F$2:$H$2</c:f>
              <c:numCache>
                <c:formatCode>General</c:formatCode>
                <c:ptCount val="3"/>
                <c:pt idx="0">
                  <c:v>19.5</c:v>
                </c:pt>
                <c:pt idx="1">
                  <c:v>19.5</c:v>
                </c:pt>
                <c:pt idx="2">
                  <c:v>19.5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E32-4A4F-A6A7-E2C654EACEB8}"/>
            </c:ext>
          </c:extLst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Male</c:v>
                </c:pt>
              </c:strCache>
            </c:strRef>
          </c:tx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3-BE32-4A4F-A6A7-E2C654EACEB8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4-BE32-4A4F-A6A7-E2C654EACEB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5-BE32-4A4F-A6A7-E2C654EACEB8}"/>
              </c:ext>
            </c:extLst>
          </c:dPt>
          <c:xVal>
            <c:numRef>
              <c:f>Sheet1!$B$3:$D$3</c:f>
              <c:numCache>
                <c:formatCode>General</c:formatCode>
                <c:ptCount val="3"/>
                <c:pt idx="0">
                  <c:v>0.65</c:v>
                </c:pt>
                <c:pt idx="1">
                  <c:v>0.54</c:v>
                </c:pt>
                <c:pt idx="2">
                  <c:v>0.78</c:v>
                </c:pt>
              </c:numCache>
            </c:numRef>
          </c:xVal>
          <c:yVal>
            <c:numRef>
              <c:f>Sheet1!$F$3:$H$3</c:f>
              <c:numCache>
                <c:formatCode>General</c:formatCode>
                <c:ptCount val="3"/>
                <c:pt idx="0">
                  <c:v>18.2</c:v>
                </c:pt>
                <c:pt idx="1">
                  <c:v>18.2</c:v>
                </c:pt>
                <c:pt idx="2">
                  <c:v>18.2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E32-4A4F-A6A7-E2C654EACEB8}"/>
            </c:ext>
          </c:extLst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Female</c:v>
                </c:pt>
              </c:strCache>
            </c:strRef>
          </c:tx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7-BE32-4A4F-A6A7-E2C654EACEB8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8-BE32-4A4F-A6A7-E2C654EACEB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9-BE32-4A4F-A6A7-E2C654EACEB8}"/>
              </c:ext>
            </c:extLst>
          </c:dPt>
          <c:xVal>
            <c:numRef>
              <c:f>Sheet1!$B$4:$D$4</c:f>
              <c:numCache>
                <c:formatCode>General</c:formatCode>
                <c:ptCount val="3"/>
                <c:pt idx="0">
                  <c:v>0.73</c:v>
                </c:pt>
                <c:pt idx="1">
                  <c:v>0.57999999999999996</c:v>
                </c:pt>
                <c:pt idx="2">
                  <c:v>0.92</c:v>
                </c:pt>
              </c:numCache>
            </c:numRef>
          </c:xVal>
          <c:yVal>
            <c:numRef>
              <c:f>Sheet1!$F$4:$H$4</c:f>
              <c:numCache>
                <c:formatCode>General</c:formatCode>
                <c:ptCount val="3"/>
                <c:pt idx="0">
                  <c:v>16.899999999999999</c:v>
                </c:pt>
                <c:pt idx="1">
                  <c:v>16.899999999999999</c:v>
                </c:pt>
                <c:pt idx="2">
                  <c:v>16.899999999999999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BE32-4A4F-A6A7-E2C654EACEB8}"/>
            </c:ext>
          </c:extLst>
        </c:ser>
        <c:ser>
          <c:idx val="2"/>
          <c:order val="3"/>
          <c:tx>
            <c:strRef>
              <c:f>Sheet1!$A$5</c:f>
              <c:strCache>
                <c:ptCount val="1"/>
                <c:pt idx="0">
                  <c:v>ECOG PS 0</c:v>
                </c:pt>
              </c:strCache>
            </c:strRef>
          </c:tx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B-BE32-4A4F-A6A7-E2C654EACEB8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C-BE32-4A4F-A6A7-E2C654EACEB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D-BE32-4A4F-A6A7-E2C654EACEB8}"/>
              </c:ext>
            </c:extLst>
          </c:dPt>
          <c:xVal>
            <c:numRef>
              <c:f>Sheet1!$B$5:$D$5</c:f>
              <c:numCache>
                <c:formatCode>General</c:formatCode>
                <c:ptCount val="3"/>
                <c:pt idx="0">
                  <c:v>0.56999999999999995</c:v>
                </c:pt>
                <c:pt idx="1">
                  <c:v>0.43</c:v>
                </c:pt>
                <c:pt idx="2">
                  <c:v>0.75</c:v>
                </c:pt>
              </c:numCache>
            </c:numRef>
          </c:xVal>
          <c:yVal>
            <c:numRef>
              <c:f>Sheet1!$F$5:$H$5</c:f>
              <c:numCache>
                <c:formatCode>General</c:formatCode>
                <c:ptCount val="3"/>
                <c:pt idx="0">
                  <c:v>14.4</c:v>
                </c:pt>
                <c:pt idx="1">
                  <c:v>14.4</c:v>
                </c:pt>
                <c:pt idx="2">
                  <c:v>14.4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BE32-4A4F-A6A7-E2C654EACEB8}"/>
            </c:ext>
          </c:extLst>
        </c:ser>
        <c:ser>
          <c:idx val="3"/>
          <c:order val="4"/>
          <c:tx>
            <c:strRef>
              <c:f>Sheet1!$A$6</c:f>
              <c:strCache>
                <c:ptCount val="1"/>
                <c:pt idx="0">
                  <c:v>ECOG PS 1+</c:v>
                </c:pt>
              </c:strCache>
            </c:strRef>
          </c:tx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F-BE32-4A4F-A6A7-E2C654EACEB8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0-BE32-4A4F-A6A7-E2C654EACEB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1-BE32-4A4F-A6A7-E2C654EACEB8}"/>
              </c:ext>
            </c:extLst>
          </c:dPt>
          <c:xVal>
            <c:numRef>
              <c:f>Sheet1!$B$6:$D$6</c:f>
              <c:numCache>
                <c:formatCode>General</c:formatCode>
                <c:ptCount val="3"/>
                <c:pt idx="0">
                  <c:v>0.7</c:v>
                </c:pt>
                <c:pt idx="1">
                  <c:v>0.59</c:v>
                </c:pt>
                <c:pt idx="2">
                  <c:v>0.82</c:v>
                </c:pt>
              </c:numCache>
            </c:numRef>
          </c:xVal>
          <c:yVal>
            <c:numRef>
              <c:f>Sheet1!$F$6:$H$6</c:f>
              <c:numCache>
                <c:formatCode>General</c:formatCode>
                <c:ptCount val="3"/>
                <c:pt idx="0">
                  <c:v>13.3</c:v>
                </c:pt>
                <c:pt idx="1">
                  <c:v>13.3</c:v>
                </c:pt>
                <c:pt idx="2">
                  <c:v>13.3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BE32-4A4F-A6A7-E2C654EACEB8}"/>
            </c:ext>
          </c:extLst>
        </c:ser>
        <c:ser>
          <c:idx val="12"/>
          <c:order val="5"/>
          <c:tx>
            <c:strRef>
              <c:f>Sheet1!$A$7</c:f>
              <c:strCache>
                <c:ptCount val="1"/>
                <c:pt idx="0">
                  <c:v>&lt; 65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0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BE32-4A4F-A6A7-E2C654EACEB8}"/>
              </c:ext>
            </c:extLst>
          </c:dPt>
          <c:dPt>
            <c:idx val="1"/>
            <c:bubble3D val="0"/>
            <c:spPr>
              <a:ln w="19050" cap="rnd">
                <a:solidFill>
                  <a:srgbClr val="0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BE32-4A4F-A6A7-E2C654EACEB8}"/>
              </c:ext>
            </c:extLst>
          </c:dPt>
          <c:dPt>
            <c:idx val="2"/>
            <c:bubble3D val="0"/>
            <c:spPr>
              <a:ln w="19050" cap="rnd">
                <a:solidFill>
                  <a:srgbClr val="0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BE32-4A4F-A6A7-E2C654EACEB8}"/>
              </c:ext>
            </c:extLst>
          </c:dPt>
          <c:xVal>
            <c:numRef>
              <c:f>Sheet1!$B$7:$D$7</c:f>
              <c:numCache>
                <c:formatCode>General</c:formatCode>
                <c:ptCount val="3"/>
                <c:pt idx="0">
                  <c:v>0.66</c:v>
                </c:pt>
                <c:pt idx="1">
                  <c:v>0.55000000000000004</c:v>
                </c:pt>
                <c:pt idx="2">
                  <c:v>0.8</c:v>
                </c:pt>
              </c:numCache>
            </c:numRef>
          </c:xVal>
          <c:yVal>
            <c:numRef>
              <c:f>Sheet1!$F$7:$H$7</c:f>
              <c:numCache>
                <c:formatCode>General</c:formatCode>
                <c:ptCount val="3"/>
                <c:pt idx="0">
                  <c:v>10.6</c:v>
                </c:pt>
                <c:pt idx="1">
                  <c:v>10.6</c:v>
                </c:pt>
                <c:pt idx="2">
                  <c:v>10.6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BE32-4A4F-A6A7-E2C654EACEB8}"/>
            </c:ext>
          </c:extLst>
        </c:ser>
        <c:ser>
          <c:idx val="4"/>
          <c:order val="6"/>
          <c:tx>
            <c:strRef>
              <c:f>Sheet1!$A$8</c:f>
              <c:strCache>
                <c:ptCount val="1"/>
                <c:pt idx="0">
                  <c:v>≥ 65</c:v>
                </c:pt>
              </c:strCache>
            </c:strRef>
          </c:tx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9-BE32-4A4F-A6A7-E2C654EACEB8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A-BE32-4A4F-A6A7-E2C654EACEB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B-BE32-4A4F-A6A7-E2C654EACEB8}"/>
              </c:ext>
            </c:extLst>
          </c:dPt>
          <c:xVal>
            <c:numRef>
              <c:f>Sheet1!$B$8:$D$8</c:f>
              <c:numCache>
                <c:formatCode>General</c:formatCode>
                <c:ptCount val="3"/>
                <c:pt idx="0">
                  <c:v>0.71</c:v>
                </c:pt>
                <c:pt idx="1">
                  <c:v>0.56999999999999995</c:v>
                </c:pt>
                <c:pt idx="2">
                  <c:v>0.89</c:v>
                </c:pt>
              </c:numCache>
            </c:numRef>
          </c:xVal>
          <c:yVal>
            <c:numRef>
              <c:f>Sheet1!$F$8:$H$8</c:f>
              <c:numCache>
                <c:formatCode>General</c:formatCode>
                <c:ptCount val="3"/>
                <c:pt idx="0">
                  <c:v>9.5</c:v>
                </c:pt>
                <c:pt idx="1">
                  <c:v>9.5</c:v>
                </c:pt>
                <c:pt idx="2">
                  <c:v>9.5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BE32-4A4F-A6A7-E2C654EACEB8}"/>
            </c:ext>
          </c:extLst>
        </c:ser>
        <c:ser>
          <c:idx val="5"/>
          <c:order val="7"/>
          <c:tx>
            <c:strRef>
              <c:f>Sheet1!$A$9</c:f>
              <c:strCache>
                <c:ptCount val="1"/>
                <c:pt idx="0">
                  <c:v>≥ 75</c:v>
                </c:pt>
              </c:strCache>
            </c:strRef>
          </c:tx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D-BE32-4A4F-A6A7-E2C654EACEB8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E-BE32-4A4F-A6A7-E2C654EACEB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F-BE32-4A4F-A6A7-E2C654EACEB8}"/>
              </c:ext>
            </c:extLst>
          </c:dPt>
          <c:xVal>
            <c:numRef>
              <c:f>Sheet1!$B$9:$D$9</c:f>
              <c:numCache>
                <c:formatCode>General</c:formatCode>
                <c:ptCount val="3"/>
                <c:pt idx="0">
                  <c:v>1.19</c:v>
                </c:pt>
                <c:pt idx="1">
                  <c:v>0.73</c:v>
                </c:pt>
                <c:pt idx="2">
                  <c:v>1.94</c:v>
                </c:pt>
              </c:numCache>
            </c:numRef>
          </c:xVal>
          <c:yVal>
            <c:numRef>
              <c:f>Sheet1!$F$9:$H$9</c:f>
              <c:numCache>
                <c:formatCode>General</c:formatCode>
                <c:ptCount val="3"/>
                <c:pt idx="0">
                  <c:v>8.3000000000000007</c:v>
                </c:pt>
                <c:pt idx="1">
                  <c:v>8.3000000000000007</c:v>
                </c:pt>
                <c:pt idx="2">
                  <c:v>8.3000000000000007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BE32-4A4F-A6A7-E2C654EACEB8}"/>
            </c:ext>
          </c:extLst>
        </c:ser>
        <c:ser>
          <c:idx val="6"/>
          <c:order val="8"/>
          <c:tx>
            <c:strRef>
              <c:f>Sheet1!$A$10</c:f>
              <c:strCache>
                <c:ptCount val="1"/>
                <c:pt idx="0">
                  <c:v>Squamous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1-BE32-4A4F-A6A7-E2C654EACEB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2-BE32-4A4F-A6A7-E2C654EACEB8}"/>
              </c:ext>
            </c:extLst>
          </c:dPt>
          <c:xVal>
            <c:numRef>
              <c:f>Sheet1!$B$10:$D$10</c:f>
              <c:numCache>
                <c:formatCode>General</c:formatCode>
                <c:ptCount val="3"/>
                <c:pt idx="0">
                  <c:v>0.61</c:v>
                </c:pt>
                <c:pt idx="1">
                  <c:v>0.47</c:v>
                </c:pt>
                <c:pt idx="2">
                  <c:v>0.78</c:v>
                </c:pt>
              </c:numCache>
              <c:extLst xmlns:c15="http://schemas.microsoft.com/office/drawing/2012/chart"/>
            </c:numRef>
          </c:xVal>
          <c:yVal>
            <c:numRef>
              <c:f>Sheet1!$F$10:$H$10</c:f>
              <c:numCache>
                <c:formatCode>General</c:formatCode>
                <c:ptCount val="3"/>
                <c:pt idx="0">
                  <c:v>7</c:v>
                </c:pt>
                <c:pt idx="1">
                  <c:v>7</c:v>
                </c:pt>
                <c:pt idx="2">
                  <c:v>7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23-BE32-4A4F-A6A7-E2C654EACEB8}"/>
            </c:ext>
          </c:extLst>
        </c:ser>
        <c:ser>
          <c:idx val="7"/>
          <c:order val="9"/>
          <c:tx>
            <c:strRef>
              <c:f>Sheet1!$A$11</c:f>
              <c:strCache>
                <c:ptCount val="1"/>
                <c:pt idx="0">
                  <c:v>Non-squamous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4-BE32-4A4F-A6A7-E2C654EACEB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5-BE32-4A4F-A6A7-E2C654EACEB8}"/>
              </c:ext>
            </c:extLst>
          </c:dPt>
          <c:xVal>
            <c:numRef>
              <c:f>Sheet1!$B$11:$D$11</c:f>
              <c:numCache>
                <c:formatCode>General</c:formatCode>
                <c:ptCount val="3"/>
                <c:pt idx="0">
                  <c:v>0.71</c:v>
                </c:pt>
                <c:pt idx="1">
                  <c:v>0.59</c:v>
                </c:pt>
                <c:pt idx="2">
                  <c:v>0.84</c:v>
                </c:pt>
              </c:numCache>
              <c:extLst xmlns:c15="http://schemas.microsoft.com/office/drawing/2012/chart"/>
            </c:numRef>
          </c:xVal>
          <c:yVal>
            <c:numRef>
              <c:f>Sheet1!$F$11:$H$11</c:f>
              <c:numCache>
                <c:formatCode>General</c:formatCode>
                <c:ptCount val="3"/>
                <c:pt idx="0">
                  <c:v>5.7</c:v>
                </c:pt>
                <c:pt idx="1">
                  <c:v>5.7</c:v>
                </c:pt>
                <c:pt idx="2">
                  <c:v>5.7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26-BE32-4A4F-A6A7-E2C654EACEB8}"/>
            </c:ext>
          </c:extLst>
        </c:ser>
        <c:ser>
          <c:idx val="8"/>
          <c:order val="10"/>
          <c:tx>
            <c:strRef>
              <c:f>Sheet1!$A$12</c:f>
              <c:strCache>
                <c:ptCount val="1"/>
                <c:pt idx="0">
                  <c:v>PD-L1 &lt; 1%</c:v>
                </c:pt>
              </c:strCache>
            </c:strRef>
          </c:tx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27-BE32-4A4F-A6A7-E2C654EACEB8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8-BE32-4A4F-A6A7-E2C654EACEB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9-BE32-4A4F-A6A7-E2C654EACEB8}"/>
              </c:ext>
            </c:extLst>
          </c:dPt>
          <c:xVal>
            <c:numRef>
              <c:f>Sheet1!$B$12:$D$12</c:f>
              <c:numCache>
                <c:formatCode>General</c:formatCode>
                <c:ptCount val="3"/>
                <c:pt idx="0">
                  <c:v>0.76</c:v>
                </c:pt>
                <c:pt idx="1">
                  <c:v>0.61</c:v>
                </c:pt>
                <c:pt idx="2">
                  <c:v>0.96</c:v>
                </c:pt>
              </c:numCache>
            </c:numRef>
          </c:xVal>
          <c:yVal>
            <c:numRef>
              <c:f>Sheet1!$F$12:$H$12</c:f>
              <c:numCache>
                <c:formatCode>General</c:formatCode>
                <c:ptCount val="3"/>
                <c:pt idx="0">
                  <c:v>3.2</c:v>
                </c:pt>
                <c:pt idx="1">
                  <c:v>3.2</c:v>
                </c:pt>
                <c:pt idx="2">
                  <c:v>3.2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BE32-4A4F-A6A7-E2C654EACEB8}"/>
            </c:ext>
          </c:extLst>
        </c:ser>
        <c:ser>
          <c:idx val="9"/>
          <c:order val="11"/>
          <c:tx>
            <c:strRef>
              <c:f>Sheet1!$A$13</c:f>
              <c:strCache>
                <c:ptCount val="1"/>
                <c:pt idx="0">
                  <c:v>PD-L1 ≥ 1%</c:v>
                </c:pt>
              </c:strCache>
            </c:strRef>
          </c:tx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2B-BE32-4A4F-A6A7-E2C654EACEB8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C-BE32-4A4F-A6A7-E2C654EACEB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D-BE32-4A4F-A6A7-E2C654EACEB8}"/>
              </c:ext>
            </c:extLst>
          </c:dPt>
          <c:xVal>
            <c:numRef>
              <c:f>Sheet1!$B$13:$D$13</c:f>
              <c:numCache>
                <c:formatCode>General</c:formatCode>
                <c:ptCount val="3"/>
                <c:pt idx="0">
                  <c:v>0.61</c:v>
                </c:pt>
                <c:pt idx="1">
                  <c:v>0.49</c:v>
                </c:pt>
                <c:pt idx="2">
                  <c:v>0.76</c:v>
                </c:pt>
              </c:numCache>
            </c:numRef>
          </c:xVal>
          <c:yVal>
            <c:numRef>
              <c:f>Sheet1!$F$13:$H$13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BE32-4A4F-A6A7-E2C654EACEB8}"/>
            </c:ext>
          </c:extLst>
        </c:ser>
        <c:ser>
          <c:idx val="10"/>
          <c:order val="12"/>
          <c:tx>
            <c:strRef>
              <c:f>Sheet1!$A$14</c:f>
              <c:strCache>
                <c:ptCount val="1"/>
                <c:pt idx="0">
                  <c:v>PD-L1 non-evaluable</c:v>
                </c:pt>
              </c:strCache>
            </c:strRef>
          </c:tx>
          <c:spPr>
            <a:ln w="19050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F-BE32-4A4F-A6A7-E2C654EACEB8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30-BE32-4A4F-A6A7-E2C654EACEB8}"/>
              </c:ext>
            </c:extLst>
          </c:dPt>
          <c:xVal>
            <c:numRef>
              <c:f>Sheet1!$B$14:$D$14</c:f>
              <c:numCache>
                <c:formatCode>General</c:formatCode>
                <c:ptCount val="3"/>
                <c:pt idx="0">
                  <c:v>0.72</c:v>
                </c:pt>
                <c:pt idx="1">
                  <c:v>0.52</c:v>
                </c:pt>
                <c:pt idx="2">
                  <c:v>0.98</c:v>
                </c:pt>
              </c:numCache>
            </c:numRef>
          </c:xVal>
          <c:yVal>
            <c:numRef>
              <c:f>Sheet1!$F$14:$H$14</c:f>
              <c:numCache>
                <c:formatCode>General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BE32-4A4F-A6A7-E2C654EACE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0422528"/>
        <c:axId val="329975296"/>
        <c:extLst/>
      </c:scatterChart>
      <c:valAx>
        <c:axId val="330422528"/>
        <c:scaling>
          <c:logBase val="2"/>
          <c:orientation val="minMax"/>
          <c:max val="2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sq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tr-TR"/>
          </a:p>
        </c:txPr>
        <c:crossAx val="329975296"/>
        <c:crossesAt val="0"/>
        <c:crossBetween val="midCat"/>
      </c:valAx>
      <c:valAx>
        <c:axId val="329975296"/>
        <c:scaling>
          <c:orientation val="minMax"/>
          <c:max val="20"/>
          <c:min val="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3042252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cap="flat">
      <a:noFill/>
      <a:bevel/>
    </a:ln>
    <a:effectLst/>
  </c:spPr>
  <c:txPr>
    <a:bodyPr/>
    <a:lstStyle/>
    <a:p>
      <a:pPr>
        <a:defRPr/>
      </a:pPr>
      <a:endParaRPr lang="tr-T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E3F2C-33DF-4A51-93E2-28B8BF5C242E}" type="datetimeFigureOut">
              <a:rPr lang="tr-TR" smtClean="0"/>
              <a:t>16.03.2022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8F9A0-735D-4A8C-AE55-65FC289EBE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1155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40" y="812880"/>
            <a:ext cx="7124400" cy="40082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74" name="Google Shape;1674;p1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10:notes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tr-T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839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8F9A0-735D-4A8C-AE55-65FC289EBE4E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6617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8F9A0-735D-4A8C-AE55-65FC289EBE4E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767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1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8417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3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80C510-A132-4578-B709-86C3B8557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EA69B9C-C637-4832-96CF-5BFC906CB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BB07C01-7C25-4946-A956-DD7C0631E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C87-C568-4AED-A063-5EC4103E0100}" type="datetimeFigureOut">
              <a:rPr lang="tr-TR" smtClean="0"/>
              <a:t>16.03.2022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1C4C8ED-23F6-4261-B946-C6A9B20A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23AB4F-35A1-4E3C-BD31-2120312B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F194-0F86-400C-AA87-164E0EE8F4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276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456A16-FFDC-4835-83D8-9F7B7F0A1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45929FD-C327-461F-AD2B-468594CDC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6502467-5D34-4F2A-ABCF-E8601437D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C87-C568-4AED-A063-5EC4103E0100}" type="datetimeFigureOut">
              <a:rPr lang="tr-TR" smtClean="0"/>
              <a:t>16.03.2022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1C3C273-D005-4020-B4F9-30E72E79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814462-EAC8-4BE9-9014-8A031976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F194-0F86-400C-AA87-164E0EE8F4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8907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38DB3F63-BC01-42E5-B760-7DAEB50A9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6DFBBFF-EE78-4D0B-8EC0-FFEBA98F0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8E1B833-F0AC-47FF-AC12-859812BB9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C87-C568-4AED-A063-5EC4103E0100}" type="datetimeFigureOut">
              <a:rPr lang="tr-TR" smtClean="0"/>
              <a:t>16.03.2022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8D69688-66F6-40C3-9ED0-4159A0B5F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B84F69D-AA18-4511-B583-D4D9FAF5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F194-0F86-400C-AA87-164E0EE8F4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693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6689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64" y="1397000"/>
            <a:ext cx="11435077" cy="462280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192020" indent="-192020">
              <a:buFont typeface="Arial" panose="020B0604020202020204" pitchFamily="34" charset="0"/>
              <a:buChar char="•"/>
              <a:defRPr/>
            </a:lvl2pPr>
            <a:lvl3pPr marL="566914" indent="-256025">
              <a:buFont typeface="Arial" panose="020B0604020202020204" pitchFamily="34" charset="0"/>
              <a:buChar char="–"/>
              <a:defRPr/>
            </a:lvl3pPr>
            <a:lvl4pPr marL="886946" indent="-201163">
              <a:buFont typeface="Arial" panose="020B0604020202020204" pitchFamily="34" charset="0"/>
              <a:buChar char="•"/>
              <a:defRPr/>
            </a:lvl4pPr>
            <a:lvl5pPr marL="1206978" indent="-228594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4447" y="6490949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100" smtClean="0"/>
            </a:lvl1pPr>
          </a:lstStyle>
          <a:p>
            <a:fld id="{AF1AFCDA-ABCC-4704-AB71-48FDE4F2FA4C}" type="slidenum">
              <a:rPr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68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/>
          <a:stretch/>
        </p:blipFill>
        <p:spPr bwMode="grayWhite">
          <a:xfrm>
            <a:off x="0" y="3405192"/>
            <a:ext cx="12192000" cy="3452811"/>
          </a:xfrm>
          <a:prstGeom prst="rect">
            <a:avLst/>
          </a:prstGeom>
        </p:spPr>
      </p:pic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1876568"/>
            <a:ext cx="11430000" cy="1143000"/>
          </a:xfrm>
          <a:prstGeom prst="rect">
            <a:avLst/>
          </a:prstGeom>
        </p:spPr>
        <p:txBody>
          <a:bodyPr lIns="91388" tIns="45693" rIns="91388" bIns="45693" anchor="b"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81000" y="3669443"/>
            <a:ext cx="11430000" cy="1752600"/>
          </a:xfrm>
          <a:prstGeom prst="rect">
            <a:avLst/>
          </a:prstGeom>
        </p:spPr>
        <p:txBody>
          <a:bodyPr lIns="92012" tIns="46008" rIns="92012" bIns="4600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3416958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521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2299" y="6249988"/>
            <a:ext cx="2844800" cy="207962"/>
          </a:xfrm>
          <a:prstGeom prst="rect">
            <a:avLst/>
          </a:prstGeom>
          <a:ln/>
        </p:spPr>
        <p:txBody>
          <a:bodyPr lIns="91398" tIns="45699" rIns="91398" bIns="45699"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19.10.2005 / </a:t>
            </a:r>
            <a:fld id="{CEF88F35-B23D-4308-86F7-AEF7C622C0A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727950" y="6237288"/>
            <a:ext cx="3860800" cy="476250"/>
          </a:xfrm>
          <a:prstGeom prst="rect">
            <a:avLst/>
          </a:prstGeom>
          <a:ln/>
        </p:spPr>
        <p:txBody>
          <a:bodyPr lIns="91398" tIns="45699" rIns="91398" bIns="45699"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84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398" tIns="45699" rIns="91398" bIns="456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91398" tIns="45699" rIns="91398" bIns="456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/>
            </a:lvl1pPr>
          </a:lstStyle>
          <a:p>
            <a:fld id="{70A8D1E8-CFBF-48CD-8D3E-267FE4311D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01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  <a:prstGeom prst="rect">
            <a:avLst/>
          </a:prstGeom>
        </p:spPr>
        <p:txBody>
          <a:bodyPr lIns="101835" tIns="50917" rIns="101835" bIns="5091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  <a:prstGeom prst="rect">
            <a:avLst/>
          </a:prstGeom>
          <a:ln/>
        </p:spPr>
        <p:txBody>
          <a:bodyPr lIns="101835" tIns="50917" rIns="101835" bIns="50917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  <a:prstGeom prst="rect">
            <a:avLst/>
          </a:prstGeom>
          <a:ln/>
        </p:spPr>
        <p:txBody>
          <a:bodyPr lIns="101835" tIns="50917" rIns="101835" bIns="50917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  <a:prstGeom prst="rect">
            <a:avLst/>
          </a:prstGeom>
          <a:ln/>
        </p:spPr>
        <p:txBody>
          <a:bodyPr lIns="101835" tIns="50917" rIns="101835" bIns="50917"/>
          <a:lstStyle>
            <a:lvl1pPr>
              <a:defRPr/>
            </a:lvl1pPr>
          </a:lstStyle>
          <a:p>
            <a:pPr>
              <a:defRPr/>
            </a:pPr>
            <a:fld id="{0E0AE9EE-9572-4EB2-A4F0-872BAD765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6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C52FCC-E740-4C0E-AD12-87DA391E9FC2}"/>
              </a:ext>
            </a:extLst>
          </p:cNvPr>
          <p:cNvSpPr txBox="1"/>
          <p:nvPr userDrawn="1"/>
        </p:nvSpPr>
        <p:spPr>
          <a:xfrm>
            <a:off x="5840329" y="6350727"/>
            <a:ext cx="2617872" cy="2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4" b="1" baseline="0" dirty="0">
                <a:solidFill>
                  <a:srgbClr val="57A9DD"/>
                </a:solidFill>
              </a:rPr>
              <a:t>Courtesy of Dr. Mark A. Socinski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B9A09D-3FE6-4AC9-BB03-D4768ACAB887}"/>
              </a:ext>
            </a:extLst>
          </p:cNvPr>
          <p:cNvSpPr txBox="1"/>
          <p:nvPr userDrawn="1"/>
        </p:nvSpPr>
        <p:spPr>
          <a:xfrm>
            <a:off x="8595052" y="6358420"/>
            <a:ext cx="28086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i="0" baseline="0" dirty="0">
                <a:solidFill>
                  <a:srgbClr val="0D7077"/>
                </a:solidFill>
              </a:rPr>
              <a:t>https://bit.ly/2Ld0jng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99845F-BA50-4709-9A39-805C4D45D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518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4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D589242-997C-4D31-A631-6BCD19215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602" y="5712738"/>
            <a:ext cx="11660863" cy="436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en-GB" sz="728">
                <a:solidFill>
                  <a:schemeClr val="tx1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728"/>
              </a:spcBef>
            </a:pPr>
            <a:r>
              <a:rPr lang="en-US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2225521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7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5282" indent="0">
              <a:spcBef>
                <a:spcPts val="0"/>
              </a:spcBef>
              <a:buNone/>
              <a:defRPr sz="874"/>
            </a:lvl2pPr>
            <a:lvl3pPr marL="335188" indent="0">
              <a:spcBef>
                <a:spcPts val="0"/>
              </a:spcBef>
              <a:buNone/>
              <a:defRPr sz="874"/>
            </a:lvl3pPr>
            <a:lvl4pPr marL="500471" indent="0">
              <a:spcBef>
                <a:spcPts val="0"/>
              </a:spcBef>
              <a:buNone/>
              <a:defRPr sz="874"/>
            </a:lvl4pPr>
            <a:lvl5pPr marL="665753" indent="0">
              <a:spcBef>
                <a:spcPts val="0"/>
              </a:spcBef>
              <a:buNone/>
              <a:defRPr sz="874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97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5282" indent="0">
              <a:spcBef>
                <a:spcPts val="0"/>
              </a:spcBef>
              <a:buNone/>
              <a:defRPr sz="874"/>
            </a:lvl2pPr>
            <a:lvl3pPr marL="335188" indent="0">
              <a:spcBef>
                <a:spcPts val="0"/>
              </a:spcBef>
              <a:buNone/>
              <a:defRPr sz="874"/>
            </a:lvl3pPr>
            <a:lvl4pPr marL="500471" indent="0">
              <a:spcBef>
                <a:spcPts val="0"/>
              </a:spcBef>
              <a:buNone/>
              <a:defRPr sz="874"/>
            </a:lvl4pPr>
            <a:lvl5pPr marL="665753" indent="0">
              <a:spcBef>
                <a:spcPts val="0"/>
              </a:spcBef>
              <a:buNone/>
              <a:defRPr sz="874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3505031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BA8422-7E4D-4983-BC66-2C6B242D6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1E1341-9724-4CB4-A855-5CE2A0E7D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1A1E351-0A8D-4E47-9FF2-1547AA29D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C87-C568-4AED-A063-5EC4103E0100}" type="datetimeFigureOut">
              <a:rPr lang="tr-TR" smtClean="0"/>
              <a:t>16.03.2022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FF3F252-9FA3-4985-983D-17B6EA33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759B6C6-3500-4AAF-A5B7-74706D75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F194-0F86-400C-AA87-164E0EE8F4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4044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7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5282" indent="0">
              <a:spcBef>
                <a:spcPts val="0"/>
              </a:spcBef>
              <a:buNone/>
              <a:defRPr sz="874"/>
            </a:lvl2pPr>
            <a:lvl3pPr marL="335188" indent="0">
              <a:spcBef>
                <a:spcPts val="0"/>
              </a:spcBef>
              <a:buNone/>
              <a:defRPr sz="874"/>
            </a:lvl3pPr>
            <a:lvl4pPr marL="500471" indent="0">
              <a:spcBef>
                <a:spcPts val="0"/>
              </a:spcBef>
              <a:buNone/>
              <a:defRPr sz="874"/>
            </a:lvl4pPr>
            <a:lvl5pPr marL="665753" indent="0">
              <a:spcBef>
                <a:spcPts val="0"/>
              </a:spcBef>
              <a:buNone/>
              <a:defRPr sz="874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97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5282" indent="0">
              <a:spcBef>
                <a:spcPts val="0"/>
              </a:spcBef>
              <a:buNone/>
              <a:defRPr sz="874"/>
            </a:lvl2pPr>
            <a:lvl3pPr marL="335188" indent="0">
              <a:spcBef>
                <a:spcPts val="0"/>
              </a:spcBef>
              <a:buNone/>
              <a:defRPr sz="874"/>
            </a:lvl3pPr>
            <a:lvl4pPr marL="500471" indent="0">
              <a:spcBef>
                <a:spcPts val="0"/>
              </a:spcBef>
              <a:buNone/>
              <a:defRPr sz="874"/>
            </a:lvl4pPr>
            <a:lvl5pPr marL="665753" indent="0">
              <a:spcBef>
                <a:spcPts val="0"/>
              </a:spcBef>
              <a:buNone/>
              <a:defRPr sz="874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1297448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7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5282" indent="0">
              <a:spcBef>
                <a:spcPts val="0"/>
              </a:spcBef>
              <a:buNone/>
              <a:defRPr sz="874"/>
            </a:lvl2pPr>
            <a:lvl3pPr marL="335188" indent="0">
              <a:spcBef>
                <a:spcPts val="0"/>
              </a:spcBef>
              <a:buNone/>
              <a:defRPr sz="874"/>
            </a:lvl3pPr>
            <a:lvl4pPr marL="500471" indent="0">
              <a:spcBef>
                <a:spcPts val="0"/>
              </a:spcBef>
              <a:buNone/>
              <a:defRPr sz="874"/>
            </a:lvl4pPr>
            <a:lvl5pPr marL="665753" indent="0">
              <a:spcBef>
                <a:spcPts val="0"/>
              </a:spcBef>
              <a:buNone/>
              <a:defRPr sz="874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97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5282" indent="0">
              <a:spcBef>
                <a:spcPts val="0"/>
              </a:spcBef>
              <a:buNone/>
              <a:defRPr sz="874"/>
            </a:lvl2pPr>
            <a:lvl3pPr marL="335188" indent="0">
              <a:spcBef>
                <a:spcPts val="0"/>
              </a:spcBef>
              <a:buNone/>
              <a:defRPr sz="874"/>
            </a:lvl3pPr>
            <a:lvl4pPr marL="500471" indent="0">
              <a:spcBef>
                <a:spcPts val="0"/>
              </a:spcBef>
              <a:buNone/>
              <a:defRPr sz="874"/>
            </a:lvl4pPr>
            <a:lvl5pPr marL="665753" indent="0">
              <a:spcBef>
                <a:spcPts val="0"/>
              </a:spcBef>
              <a:buNone/>
              <a:defRPr sz="874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3102510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9149" cy="1155700"/>
          </a:xfrm>
        </p:spPr>
        <p:txBody>
          <a:bodyPr anchor="ctr">
            <a:normAutofit/>
          </a:bodyPr>
          <a:lstStyle>
            <a:lvl1pPr>
              <a:defRPr sz="3106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9" y="1598085"/>
            <a:ext cx="10979149" cy="44820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 sz="233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3521" indent="-159756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 Narrow" panose="020B0606020202030204" pitchFamily="34" charset="0"/>
              <a:buChar char="–"/>
              <a:defRPr sz="194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02910" indent="-115379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174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296" indent="-114023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00000"/>
              <a:tabLst/>
              <a:defRPr sz="155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75062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 sz="155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7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5279" indent="0">
              <a:spcBef>
                <a:spcPts val="0"/>
              </a:spcBef>
              <a:buNone/>
              <a:defRPr sz="874"/>
            </a:lvl2pPr>
            <a:lvl3pPr marL="335180" indent="0">
              <a:spcBef>
                <a:spcPts val="0"/>
              </a:spcBef>
              <a:buNone/>
              <a:defRPr sz="874"/>
            </a:lvl3pPr>
            <a:lvl4pPr marL="500458" indent="0">
              <a:spcBef>
                <a:spcPts val="0"/>
              </a:spcBef>
              <a:buNone/>
              <a:defRPr sz="874"/>
            </a:lvl4pPr>
            <a:lvl5pPr marL="665736" indent="0">
              <a:spcBef>
                <a:spcPts val="0"/>
              </a:spcBef>
              <a:buNone/>
              <a:defRPr sz="874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97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5279" indent="0">
              <a:spcBef>
                <a:spcPts val="0"/>
              </a:spcBef>
              <a:buNone/>
              <a:defRPr sz="874"/>
            </a:lvl2pPr>
            <a:lvl3pPr marL="335180" indent="0">
              <a:spcBef>
                <a:spcPts val="0"/>
              </a:spcBef>
              <a:buNone/>
              <a:defRPr sz="874"/>
            </a:lvl3pPr>
            <a:lvl4pPr marL="500458" indent="0">
              <a:spcBef>
                <a:spcPts val="0"/>
              </a:spcBef>
              <a:buNone/>
              <a:defRPr sz="874"/>
            </a:lvl4pPr>
            <a:lvl5pPr marL="665736" indent="0">
              <a:spcBef>
                <a:spcPts val="0"/>
              </a:spcBef>
              <a:buNone/>
              <a:defRPr sz="874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2573813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CLC 2017_PPT_Presentation_v1_Banner update_May2016-02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9417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9350" y="274639"/>
            <a:ext cx="11617291" cy="1143000"/>
          </a:xfrm>
          <a:prstGeom prst="rect">
            <a:avLst/>
          </a:prstGeom>
        </p:spPr>
        <p:txBody>
          <a:bodyPr lIns="91392" tIns="45695" rIns="91392" bIns="45695"/>
          <a:lstStyle>
            <a:lvl1pPr algn="l">
              <a:defRPr sz="2524" b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7333" y="6346301"/>
            <a:ext cx="12098867" cy="501649"/>
          </a:xfrm>
          <a:prstGeom prst="rect">
            <a:avLst/>
          </a:prstGeom>
        </p:spPr>
        <p:txBody>
          <a:bodyPr lIns="91392" tIns="45695" rIns="91392" bIns="45695"/>
          <a:lstStyle>
            <a:lvl1pPr marL="0" indent="0" algn="l">
              <a:spcBef>
                <a:spcPts val="0"/>
              </a:spcBef>
              <a:defRPr sz="971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spcBef>
                <a:spcPts val="0"/>
              </a:spcBef>
              <a:defRPr sz="97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l">
              <a:spcBef>
                <a:spcPts val="0"/>
              </a:spcBef>
              <a:defRPr sz="97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 algn="l">
              <a:spcBef>
                <a:spcPts val="0"/>
              </a:spcBef>
              <a:defRPr sz="97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 algn="l">
              <a:spcBef>
                <a:spcPts val="0"/>
              </a:spcBef>
              <a:defRPr sz="97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194993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lang="en-US" sz="2524" b="1" dirty="0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2" descr="WCLC 2017_PPT_Presentation_v1_Banner update_May2016-02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9417"/>
            <a:ext cx="1219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3788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616021" y="2281238"/>
            <a:ext cx="10515600" cy="2609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1888" marR="0" indent="-221888" algn="l" defTabSz="887553" rtl="0" eaLnBrk="1" fontAlgn="auto" latinLnBrk="0" hangingPunct="1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330">
                <a:solidFill>
                  <a:srgbClr val="4D4D4C"/>
                </a:solidFill>
              </a:defRPr>
            </a:lvl1pPr>
            <a:lvl2pPr marL="665665" marR="0" indent="-221888" algn="l" defTabSz="887553" rtl="0" eaLnBrk="1" fontAlgn="auto" latinLnBrk="0" hangingPunct="1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09442" marR="0" indent="-221888" algn="l" defTabSz="887553" rtl="0" eaLnBrk="1" fontAlgn="auto" latinLnBrk="0" hangingPunct="1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553218" marR="0" indent="-221888" algn="l" defTabSz="887553" rtl="0" eaLnBrk="1" fontAlgn="auto" latinLnBrk="0" hangingPunct="1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1996995" marR="0" indent="-221888" algn="l" defTabSz="887553" rtl="0" eaLnBrk="1" fontAlgn="auto" latinLnBrk="0" hangingPunct="1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1888" marR="0" lvl="0" indent="-221888" algn="l" defTabSz="887553" rtl="0" eaLnBrk="1" fontAlgn="auto" latinLnBrk="0" hangingPunct="1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0" b="0" i="0" u="none" strike="noStrike" kern="1200" cap="none" spc="0" normalizeH="0" baseline="0" noProof="0" dirty="0">
                <a:ln>
                  <a:noFill/>
                </a:ln>
                <a:solidFill>
                  <a:srgbClr val="4C4D4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665665" marR="0" lvl="1" indent="-221888" algn="l" defTabSz="887553" rtl="0" eaLnBrk="1" fontAlgn="auto" latinLnBrk="0" hangingPunct="1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0" b="0" i="0" u="none" strike="noStrike" kern="1200" cap="none" spc="0" normalizeH="0" baseline="0" noProof="0" dirty="0">
                <a:ln>
                  <a:noFill/>
                </a:ln>
                <a:solidFill>
                  <a:srgbClr val="2749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09442" marR="0" lvl="2" indent="-221888" algn="l" defTabSz="887553" rtl="0" eaLnBrk="1" fontAlgn="auto" latinLnBrk="0" hangingPunct="1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41" b="0" i="0" u="none" strike="noStrike" kern="1200" cap="none" spc="0" normalizeH="0" baseline="0" noProof="0" dirty="0">
                <a:ln>
                  <a:noFill/>
                </a:ln>
                <a:solidFill>
                  <a:srgbClr val="2749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553218" marR="0" lvl="3" indent="-221888" algn="l" defTabSz="887553" rtl="0" eaLnBrk="1" fontAlgn="auto" latinLnBrk="0" hangingPunct="1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47" b="0" i="0" u="none" strike="noStrike" kern="1200" cap="none" spc="0" normalizeH="0" baseline="0" noProof="0" dirty="0">
                <a:ln>
                  <a:noFill/>
                </a:ln>
                <a:solidFill>
                  <a:srgbClr val="2749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996995" marR="0" lvl="4" indent="-221888" algn="l" defTabSz="887553" rtl="0" eaLnBrk="1" fontAlgn="auto" latinLnBrk="0" hangingPunct="1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47" b="0" i="0" u="none" strike="noStrike" kern="1200" cap="none" spc="0" normalizeH="0" baseline="0" noProof="0" dirty="0">
                <a:ln>
                  <a:noFill/>
                </a:ln>
                <a:solidFill>
                  <a:srgbClr val="27497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603251" y="1479550"/>
            <a:ext cx="10712450" cy="80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  <a:lvl2pPr marL="443777" indent="0">
              <a:buNone/>
              <a:defRPr/>
            </a:lvl2pPr>
            <a:lvl3pPr marL="887553" indent="0">
              <a:buNone/>
              <a:defRPr/>
            </a:lvl3pPr>
            <a:lvl4pPr marL="1331330" indent="0">
              <a:buNone/>
              <a:defRPr/>
            </a:lvl4pPr>
            <a:lvl5pPr marL="1775106" indent="0">
              <a:buNone/>
              <a:defRPr/>
            </a:lvl5pPr>
          </a:lstStyle>
          <a:p>
            <a:pPr lvl="0"/>
            <a:r>
              <a:rPr lang="en-US" dirty="0"/>
              <a:t>First level text- this line will automatically wrap to the appropriate margin and indent after the first line of text</a:t>
            </a:r>
          </a:p>
        </p:txBody>
      </p:sp>
      <p:sp>
        <p:nvSpPr>
          <p:cNvPr id="19" name="Content Placeholder 17"/>
          <p:cNvSpPr>
            <a:spLocks noGrp="1"/>
          </p:cNvSpPr>
          <p:nvPr>
            <p:ph sz="quarter" idx="11" hasCustomPrompt="1"/>
          </p:nvPr>
        </p:nvSpPr>
        <p:spPr>
          <a:xfrm>
            <a:off x="603251" y="1017588"/>
            <a:ext cx="10712450" cy="461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27497F"/>
                </a:solidFill>
              </a:defRPr>
            </a:lvl1pPr>
          </a:lstStyle>
          <a:p>
            <a:pPr lvl="0"/>
            <a:r>
              <a:rPr lang="en-US" dirty="0"/>
              <a:t>Second Heading or Subtitle</a:t>
            </a: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12" hasCustomPrompt="1"/>
          </p:nvPr>
        </p:nvSpPr>
        <p:spPr>
          <a:xfrm>
            <a:off x="603187" y="239521"/>
            <a:ext cx="10712450" cy="461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6" b="0" baseline="0">
                <a:solidFill>
                  <a:srgbClr val="27497F"/>
                </a:solidFill>
              </a:defRPr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912"/>
            <a:ext cx="12192000" cy="3804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060149" y="6523554"/>
            <a:ext cx="1382110" cy="196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US" sz="1019" b="0" i="0" u="none" strike="noStrike" kern="1200" baseline="300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MS PGothic" pitchFamily="34" charset="-128"/>
                <a:cs typeface="+mn-cs"/>
              </a:rPr>
              <a:t>Confidential. Internal Use Only.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8" y="6483742"/>
            <a:ext cx="1080707" cy="283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842" y="225995"/>
            <a:ext cx="874171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67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0">
              <a:ln>
                <a:noFill/>
              </a:ln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3"/>
            <a:ext cx="12192000" cy="533398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019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287762" indent="0">
              <a:buNone/>
              <a:defRPr sz="1019" b="1"/>
            </a:lvl2pPr>
            <a:lvl3pPr marL="583613" indent="0">
              <a:buNone/>
              <a:defRPr sz="1019" b="1"/>
            </a:lvl3pPr>
            <a:lvl4pPr marL="871374" indent="0">
              <a:buNone/>
              <a:defRPr sz="1019" b="1"/>
            </a:lvl4pPr>
            <a:lvl5pPr marL="1166069" indent="0">
              <a:buNone/>
              <a:defRPr sz="1019" b="1"/>
            </a:lvl5pPr>
          </a:lstStyle>
          <a:p>
            <a:pPr lvl="0"/>
            <a:r>
              <a:rPr lang="en-US" dirty="0"/>
              <a:t>Reference.</a:t>
            </a:r>
          </a:p>
        </p:txBody>
      </p:sp>
    </p:spTree>
    <p:extLst>
      <p:ext uri="{BB962C8B-B14F-4D97-AF65-F5344CB8AC3E}">
        <p14:creationId xmlns:p14="http://schemas.microsoft.com/office/powerpoint/2010/main" val="3752941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718" y="786384"/>
            <a:ext cx="10979149" cy="2239920"/>
          </a:xfrm>
        </p:spPr>
        <p:txBody>
          <a:bodyPr lIns="91440" tIns="45720" rIns="91440" bIns="45720">
            <a:normAutofit/>
          </a:bodyPr>
          <a:lstStyle>
            <a:lvl1pPr>
              <a:lnSpc>
                <a:spcPct val="90000"/>
              </a:lnSpc>
              <a:defRPr sz="3883" b="1" cap="none" spc="95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719" y="4647764"/>
            <a:ext cx="9382611" cy="924363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 algn="l">
              <a:lnSpc>
                <a:spcPct val="90000"/>
              </a:lnSpc>
              <a:spcBef>
                <a:spcPts val="874"/>
              </a:spcBef>
              <a:buNone/>
              <a:defRPr sz="1747" spc="22" baseline="0">
                <a:solidFill>
                  <a:schemeClr val="tx1"/>
                </a:solidFill>
              </a:defRPr>
            </a:lvl1pPr>
            <a:lvl2pPr marL="332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5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8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31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6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97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30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63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&lt;Affiliations&gt;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1718" y="3409276"/>
            <a:ext cx="9392138" cy="1227814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2330" b="0" spc="2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68"/>
            </a:lvl2pPr>
            <a:lvl3pPr>
              <a:defRPr sz="1068"/>
            </a:lvl3pPr>
            <a:lvl4pPr>
              <a:defRPr sz="1068"/>
            </a:lvl4pPr>
            <a:lvl5pPr>
              <a:defRPr sz="1068"/>
            </a:lvl5pPr>
          </a:lstStyle>
          <a:p>
            <a:pPr lvl="0"/>
            <a:r>
              <a:rPr lang="en-US"/>
              <a:t>&lt;Authors&gt;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71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-34577" y="6467813"/>
            <a:ext cx="442272" cy="29673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8D83D96-D520-43E8-9FE3-99F474E31B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8303D-13B7-40AC-9820-83C4738D9703}"/>
              </a:ext>
            </a:extLst>
          </p:cNvPr>
          <p:cNvSpPr txBox="1"/>
          <p:nvPr userDrawn="1"/>
        </p:nvSpPr>
        <p:spPr>
          <a:xfrm>
            <a:off x="7583250" y="6552627"/>
            <a:ext cx="2888034" cy="21191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indent="0" algn="r" defTabSz="443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77" b="1" i="0" u="none" strike="noStrike" kern="1200" baseline="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Reck</a:t>
            </a:r>
            <a:r>
              <a:rPr lang="en-US" sz="777" b="1" i="0" u="none" strike="noStrike" kern="1200" baseline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M, et al. IMpower150 PFS analysis.</a:t>
            </a:r>
            <a:endParaRPr lang="en-GB" sz="777" b="1" i="0" u="none" strike="noStrike" kern="1200" baseline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0B7FE017-E032-4044-8038-F63A5B431F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3993" y="6125634"/>
            <a:ext cx="7418961" cy="64370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77"/>
            </a:lvl1pPr>
          </a:lstStyle>
          <a:p>
            <a:pPr lvl="0"/>
            <a:endParaRPr lang="en-GB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E8021152-4E39-4BFE-B97F-740D3566BF7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4290" y="84412"/>
            <a:ext cx="11733719" cy="86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6765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038"/>
            </a:lvl1pPr>
            <a:lvl2pPr>
              <a:defRPr sz="1747"/>
            </a:lvl2pPr>
            <a:lvl3pPr>
              <a:defRPr sz="1456"/>
            </a:lvl3pPr>
            <a:lvl4pPr>
              <a:defRPr sz="1310"/>
            </a:lvl4pPr>
            <a:lvl5pPr>
              <a:defRPr sz="1310"/>
            </a:lvl5pPr>
            <a:lvl6pPr>
              <a:defRPr sz="1310"/>
            </a:lvl6pPr>
            <a:lvl7pPr>
              <a:defRPr sz="1310"/>
            </a:lvl7pPr>
            <a:lvl8pPr>
              <a:defRPr sz="1310"/>
            </a:lvl8pPr>
            <a:lvl9pPr>
              <a:defRPr sz="13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038"/>
            </a:lvl1pPr>
            <a:lvl2pPr>
              <a:defRPr sz="1747"/>
            </a:lvl2pPr>
            <a:lvl3pPr>
              <a:defRPr sz="1456"/>
            </a:lvl3pPr>
            <a:lvl4pPr>
              <a:defRPr sz="1310"/>
            </a:lvl4pPr>
            <a:lvl5pPr>
              <a:defRPr sz="1310"/>
            </a:lvl5pPr>
            <a:lvl6pPr>
              <a:defRPr sz="1310"/>
            </a:lvl6pPr>
            <a:lvl7pPr>
              <a:defRPr sz="1310"/>
            </a:lvl7pPr>
            <a:lvl8pPr>
              <a:defRPr sz="1310"/>
            </a:lvl8pPr>
            <a:lvl9pPr>
              <a:defRPr sz="13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FoxChase2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29" y="5916089"/>
            <a:ext cx="2377304" cy="849037"/>
          </a:xfrm>
          <a:prstGeom prst="rect">
            <a:avLst/>
          </a:prstGeom>
        </p:spPr>
      </p:pic>
      <p:pic>
        <p:nvPicPr>
          <p:cNvPr id="9" name="Picture 8" descr="NCI-CCC-logo-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4" y="5907767"/>
            <a:ext cx="744552" cy="85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9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0CC235-803A-49F1-AAC8-C7D9FF39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FCE6D92-75FD-4A2C-91CB-9FA0BC7E4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762AC37-F142-4989-9C5B-467550B4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C87-C568-4AED-A063-5EC4103E0100}" type="datetimeFigureOut">
              <a:rPr lang="tr-TR" smtClean="0"/>
              <a:t>16.03.2022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66AD276-BC0C-4C97-A8BE-6B441F311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497424F-917F-4FCF-8413-A2B0F5AF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F194-0F86-400C-AA87-164E0EE8F4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987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16.03.2022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5931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16.03.2022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794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16.03.2022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9038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16.03.2022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0440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16.03.2022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2617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16.03.2022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0242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16.03.2022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5247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16.03.2022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61720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16.03.2022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6586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16.03.2022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5664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1B94FA-0249-422A-BB75-B002F1FA8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FD5FCB1-8BB8-4F16-90D8-7DED7E8F5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8480DF2-D085-4985-A5AF-7EE57AD61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F7BEF93-716C-47B5-B4AB-DBA2AB518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C87-C568-4AED-A063-5EC4103E0100}" type="datetimeFigureOut">
              <a:rPr lang="tr-TR" smtClean="0"/>
              <a:t>16.03.2022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6118CDA-2B5D-4731-9404-4A943938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7C96C00-1345-4F6A-B440-139C0301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F194-0F86-400C-AA87-164E0EE8F4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012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16.03.2022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296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CA7E79C-E358-4372-97CF-E3C0F8D3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FD78867-AE00-494D-B914-987CCE01D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2E2C354-135B-44B2-A79C-3795EA6F8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1400C13-37D3-49BB-A74C-F24C4371C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D5081D5-B3A1-4858-B41F-D422B14FAD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79950F2-69DC-4CC5-ABC9-D03DCB5BC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C87-C568-4AED-A063-5EC4103E0100}" type="datetimeFigureOut">
              <a:rPr lang="tr-TR" smtClean="0"/>
              <a:t>16.03.2022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8B0760A-0EFF-44CA-92CA-BC4F33FF5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B70C77E-EB1E-4280-9A13-B1BDA87D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F194-0F86-400C-AA87-164E0EE8F4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391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6B0D67-E7C6-4BE1-9D56-18D1C258E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BABD297-4DF9-410E-8736-B4142FC4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C87-C568-4AED-A063-5EC4103E0100}" type="datetimeFigureOut">
              <a:rPr lang="tr-TR" smtClean="0"/>
              <a:t>16.03.2022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01990BF-2040-4F2C-B360-7372C78A1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D6F9D2E-682F-426F-A915-8ECD3BB9B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F194-0F86-400C-AA87-164E0EE8F4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506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47D4A0E0-BB8C-4D7C-B615-3787889EC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C87-C568-4AED-A063-5EC4103E0100}" type="datetimeFigureOut">
              <a:rPr lang="tr-TR" smtClean="0"/>
              <a:t>16.03.2022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5D0601D-D577-409E-80DF-C94AA7FA6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FF01485-54CB-4C88-B256-3C42494A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F194-0F86-400C-AA87-164E0EE8F4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853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4EA8BB-A319-47E2-B3C5-F3CFB22A8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866770-7DA0-4B58-8ED6-4154CC2B1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5579BB9-C17D-421D-9555-46B0C747B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A3F5A07-6244-4BBC-BDF6-9F7D1A8D9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C87-C568-4AED-A063-5EC4103E0100}" type="datetimeFigureOut">
              <a:rPr lang="tr-TR" smtClean="0"/>
              <a:t>16.03.2022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989D293-7506-486D-B688-7496FEAF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7E5EDB7-7D43-4873-A185-ADFF1DBC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F194-0F86-400C-AA87-164E0EE8F4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437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B38A34-2D9E-4215-9AD2-83641F68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1444BF1-E98A-4EB8-9B29-0E6D740C6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E77052-66A2-4887-A585-6B4B1A74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E96D353-A4C5-45EA-8D31-22BE7C7C8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7C87-C568-4AED-A063-5EC4103E0100}" type="datetimeFigureOut">
              <a:rPr lang="tr-TR" smtClean="0"/>
              <a:t>16.03.2022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AA25264-C268-4FF1-8E91-1FA69EFCE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526DD48-5B1C-48F2-AFDE-DE486432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F194-0F86-400C-AA87-164E0EE8F4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3426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FAA39486-1947-4F13-9B61-99213557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F7E6D37-2CEF-440A-A0E9-563CEF430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0C1DFC3-55F9-465A-B11A-E43A3BDBE3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7C87-C568-4AED-A063-5EC4103E0100}" type="datetimeFigureOut">
              <a:rPr lang="tr-TR" smtClean="0"/>
              <a:t>16.03.2022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24B8C06-E1B2-4818-873F-04F06F4F6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6A85132-4B21-46F4-AE03-71175CE45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F194-0F86-400C-AA87-164E0EE8F4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971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White"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5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txStyles>
    <p:titleStyle>
      <a:lvl1pPr algn="ctr" defTabSz="403197" rtl="0" eaLnBrk="1" latinLnBrk="0" hangingPunct="1">
        <a:spcBef>
          <a:spcPct val="0"/>
        </a:spcBef>
        <a:buNone/>
        <a:defRPr sz="37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2398" indent="-302398" algn="l" defTabSz="403197" rtl="0" eaLnBrk="1" latinLnBrk="0" hangingPunct="1">
        <a:spcBef>
          <a:spcPct val="20000"/>
        </a:spcBef>
        <a:buFont typeface="Arial"/>
        <a:buChar char="•"/>
        <a:defRPr sz="2824" kern="1200">
          <a:solidFill>
            <a:schemeClr val="tx1"/>
          </a:solidFill>
          <a:latin typeface="+mn-lt"/>
          <a:ea typeface="+mn-ea"/>
          <a:cs typeface="+mn-cs"/>
        </a:defRPr>
      </a:lvl1pPr>
      <a:lvl2pPr marL="655195" indent="-251998" algn="l" defTabSz="403197" rtl="0" eaLnBrk="1" latinLnBrk="0" hangingPunct="1">
        <a:spcBef>
          <a:spcPct val="20000"/>
        </a:spcBef>
        <a:buFont typeface="Arial"/>
        <a:buChar char="–"/>
        <a:defRPr sz="2471" kern="1200">
          <a:solidFill>
            <a:schemeClr val="tx1"/>
          </a:solidFill>
          <a:latin typeface="+mn-lt"/>
          <a:ea typeface="+mn-ea"/>
          <a:cs typeface="+mn-cs"/>
        </a:defRPr>
      </a:lvl2pPr>
      <a:lvl3pPr marL="1007993" indent="-201599" algn="l" defTabSz="403197" rtl="0" eaLnBrk="1" latinLnBrk="0" hangingPunct="1">
        <a:spcBef>
          <a:spcPct val="20000"/>
        </a:spcBef>
        <a:buFont typeface="Arial"/>
        <a:buChar char="•"/>
        <a:defRPr sz="2206" kern="1200">
          <a:solidFill>
            <a:schemeClr val="tx1"/>
          </a:solidFill>
          <a:latin typeface="+mn-lt"/>
          <a:ea typeface="+mn-ea"/>
          <a:cs typeface="+mn-cs"/>
        </a:defRPr>
      </a:lvl3pPr>
      <a:lvl4pPr marL="1411191" indent="-201599" algn="l" defTabSz="403197" rtl="0" eaLnBrk="1" latinLnBrk="0" hangingPunct="1">
        <a:spcBef>
          <a:spcPct val="20000"/>
        </a:spcBef>
        <a:buFont typeface="Arial"/>
        <a:buChar char="–"/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14388" indent="-201599" algn="l" defTabSz="403197" rtl="0" eaLnBrk="1" latinLnBrk="0" hangingPunct="1">
        <a:spcBef>
          <a:spcPct val="20000"/>
        </a:spcBef>
        <a:buFont typeface="Arial"/>
        <a:buChar char="»"/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17588" indent="-201599" algn="l" defTabSz="403197" rtl="0" eaLnBrk="1" latinLnBrk="0" hangingPunct="1">
        <a:spcBef>
          <a:spcPct val="20000"/>
        </a:spcBef>
        <a:buFont typeface="Arial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20784" indent="-201599" algn="l" defTabSz="403197" rtl="0" eaLnBrk="1" latinLnBrk="0" hangingPunct="1">
        <a:spcBef>
          <a:spcPct val="20000"/>
        </a:spcBef>
        <a:buFont typeface="Arial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023985" indent="-201599" algn="l" defTabSz="403197" rtl="0" eaLnBrk="1" latinLnBrk="0" hangingPunct="1">
        <a:spcBef>
          <a:spcPct val="20000"/>
        </a:spcBef>
        <a:buFont typeface="Arial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427178" indent="-201599" algn="l" defTabSz="403197" rtl="0" eaLnBrk="1" latinLnBrk="0" hangingPunct="1">
        <a:spcBef>
          <a:spcPct val="20000"/>
        </a:spcBef>
        <a:buFont typeface="Arial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19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197" algn="l" defTabSz="40319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395" algn="l" defTabSz="40319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09592" algn="l" defTabSz="40319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2789" algn="l" defTabSz="40319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5987" algn="l" defTabSz="40319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19185" algn="l" defTabSz="40319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2382" algn="l" defTabSz="40319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5580" algn="l" defTabSz="40319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16.03.2022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45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525C74-3F6E-4DCA-9356-240BEEAD5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5102" y="1464906"/>
            <a:ext cx="9144000" cy="1475890"/>
          </a:xfrm>
        </p:spPr>
        <p:txBody>
          <a:bodyPr>
            <a:normAutofit/>
          </a:bodyPr>
          <a:lstStyle/>
          <a:p>
            <a:r>
              <a:rPr lang="tr-TR" sz="4800" b="1" dirty="0">
                <a:solidFill>
                  <a:schemeClr val="tx2"/>
                </a:solidFill>
              </a:rPr>
              <a:t>Akciğer Kanseri Tedavisinde İmmunoterapi 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2C3DCB3-F87A-4E16-88F7-A29648E554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400" b="1" dirty="0">
                <a:solidFill>
                  <a:schemeClr val="tx2"/>
                </a:solidFill>
                <a:cs typeface="Arial" pitchFamily="34" charset="0"/>
              </a:rPr>
              <a:t>Dr. Deniz Tural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400" b="1" dirty="0">
                <a:solidFill>
                  <a:schemeClr val="tx2"/>
                </a:solidFill>
                <a:cs typeface="Arial" pitchFamily="34" charset="0"/>
              </a:rPr>
              <a:t> Bakırköy Dr. Sadi Konuk Eğitim ve Araştırma   Hastanesi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2400" b="1" dirty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Tıbbi Onkoloji</a:t>
            </a:r>
            <a:endParaRPr lang="tr-TR" sz="2400" b="1" dirty="0">
              <a:solidFill>
                <a:schemeClr val="tx2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44172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75F754-0FC9-44D9-A704-F8BA50AF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45"/>
            <a:ext cx="10515600" cy="1091682"/>
          </a:xfrm>
        </p:spPr>
        <p:txBody>
          <a:bodyPr>
            <a:normAutofit fontScale="90000"/>
          </a:bodyPr>
          <a:lstStyle/>
          <a:p>
            <a:pPr algn="ctr"/>
            <a:br>
              <a:rPr lang="tr-TR" dirty="0">
                <a:solidFill>
                  <a:schemeClr val="tx2"/>
                </a:solidFill>
              </a:rPr>
            </a:br>
            <a:br>
              <a:rPr lang="tr-TR" dirty="0">
                <a:solidFill>
                  <a:schemeClr val="tx2"/>
                </a:solidFill>
              </a:rPr>
            </a:br>
            <a:r>
              <a:rPr lang="tr-TR" sz="4000" b="1" dirty="0">
                <a:solidFill>
                  <a:schemeClr val="tx2"/>
                </a:solidFill>
              </a:rPr>
              <a:t>Küçük hücreli dışı akciğer kanserinde</a:t>
            </a:r>
            <a:br>
              <a:rPr lang="tr-TR" sz="4000" b="1" dirty="0">
                <a:solidFill>
                  <a:schemeClr val="tx2"/>
                </a:solidFill>
              </a:rPr>
            </a:br>
            <a:r>
              <a:rPr lang="tr-TR" sz="4000" b="1" dirty="0">
                <a:solidFill>
                  <a:schemeClr val="tx2"/>
                </a:solidFill>
              </a:rPr>
              <a:t>Neoadjuvan İmmünoterapi</a:t>
            </a:r>
            <a:br>
              <a:rPr lang="tr-TR" dirty="0">
                <a:solidFill>
                  <a:schemeClr val="tx2"/>
                </a:solidFill>
              </a:rPr>
            </a:br>
            <a:br>
              <a:rPr lang="tr-TR" dirty="0">
                <a:solidFill>
                  <a:schemeClr val="tx2"/>
                </a:solidFill>
              </a:rPr>
            </a:b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A753690-6159-46FF-918D-A2D0485FB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332" y="1298615"/>
            <a:ext cx="9540031" cy="536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62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7595CC75-DC1C-4690-9E3F-AD120E967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543" y="1890826"/>
            <a:ext cx="8481526" cy="4770858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5CFD5A67-C42C-4E4B-A677-6437C231E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1748"/>
          </a:xfrm>
        </p:spPr>
        <p:txBody>
          <a:bodyPr>
            <a:normAutofit fontScale="90000"/>
          </a:bodyPr>
          <a:lstStyle/>
          <a:p>
            <a:pPr algn="ctr"/>
            <a:br>
              <a:rPr lang="tr-TR" dirty="0">
                <a:solidFill>
                  <a:schemeClr val="tx2"/>
                </a:solidFill>
              </a:rPr>
            </a:br>
            <a:br>
              <a:rPr lang="tr-TR" dirty="0">
                <a:solidFill>
                  <a:schemeClr val="tx2"/>
                </a:solidFill>
              </a:rPr>
            </a:br>
            <a:r>
              <a:rPr lang="tr-TR" sz="4000" b="1" dirty="0">
                <a:solidFill>
                  <a:schemeClr val="tx2"/>
                </a:solidFill>
              </a:rPr>
              <a:t>Küçük hücreli dışı akciğer kanserinde</a:t>
            </a:r>
            <a:br>
              <a:rPr lang="tr-TR" sz="4000" b="1" dirty="0">
                <a:solidFill>
                  <a:schemeClr val="tx2"/>
                </a:solidFill>
              </a:rPr>
            </a:br>
            <a:r>
              <a:rPr lang="tr-TR" sz="4000" b="1" dirty="0">
                <a:solidFill>
                  <a:schemeClr val="tx2"/>
                </a:solidFill>
              </a:rPr>
              <a:t>Neoadjuvan İmmünoterapi</a:t>
            </a:r>
            <a:br>
              <a:rPr lang="tr-TR" b="1" dirty="0">
                <a:solidFill>
                  <a:schemeClr val="tx2"/>
                </a:solidFill>
              </a:rPr>
            </a:br>
            <a:br>
              <a:rPr lang="tr-TR" dirty="0">
                <a:solidFill>
                  <a:schemeClr val="tx2"/>
                </a:solidFill>
              </a:rPr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8877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EA4FBA-5A8F-496C-81B1-DAD59978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365126"/>
            <a:ext cx="10458450" cy="1202418"/>
          </a:xfrm>
        </p:spPr>
        <p:txBody>
          <a:bodyPr>
            <a:normAutofit/>
          </a:bodyPr>
          <a:lstStyle/>
          <a:p>
            <a:pPr algn="ctr"/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Küçük hücreli dışı akciğer kanserinde</a:t>
            </a:r>
            <a:b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Neoadjuvan İmmünoterapi</a:t>
            </a:r>
            <a:endParaRPr lang="tr-TR" sz="4800" dirty="0">
              <a:solidFill>
                <a:schemeClr val="tx2"/>
              </a:solidFill>
            </a:endParaRP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BB2A2C66-D126-44AF-A711-A0958E181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657" y="1772445"/>
            <a:ext cx="8882743" cy="4996542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B96F081F-AA37-4B1D-876F-68605F7A11E9}"/>
              </a:ext>
            </a:extLst>
          </p:cNvPr>
          <p:cNvSpPr/>
          <p:nvPr/>
        </p:nvSpPr>
        <p:spPr>
          <a:xfrm>
            <a:off x="1175658" y="1775734"/>
            <a:ext cx="2986768" cy="4996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err="1"/>
              <a:t>İmmünoterapi+kemoterapi</a:t>
            </a:r>
            <a:r>
              <a:rPr lang="tr-TR" sz="2000" dirty="0"/>
              <a:t> sonrası cerrahi olan /Kemoterapi sonrası Cerrahi olan</a:t>
            </a:r>
          </a:p>
          <a:p>
            <a:pPr algn="ctr"/>
            <a:endParaRPr lang="tr-TR" sz="2000" dirty="0"/>
          </a:p>
          <a:p>
            <a:r>
              <a:rPr lang="tr-TR" sz="2000" dirty="0"/>
              <a:t>-Cerrahi op gecikme</a:t>
            </a:r>
          </a:p>
          <a:p>
            <a:r>
              <a:rPr lang="tr-TR" sz="2000" dirty="0"/>
              <a:t>-Komplikasyonlar</a:t>
            </a:r>
          </a:p>
          <a:p>
            <a:r>
              <a:rPr lang="tr-TR" sz="2000" dirty="0"/>
              <a:t>-Hastane yatış süreleri </a:t>
            </a:r>
          </a:p>
        </p:txBody>
      </p:sp>
    </p:spTree>
    <p:extLst>
      <p:ext uri="{BB962C8B-B14F-4D97-AF65-F5344CB8AC3E}">
        <p14:creationId xmlns:p14="http://schemas.microsoft.com/office/powerpoint/2010/main" val="781073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06C8263B-2C83-454E-81D8-AF784BEC8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849" y="1674145"/>
            <a:ext cx="8890131" cy="5000698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47F3ADCF-666A-4F49-814E-8E889B49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44175" cy="1244600"/>
          </a:xfrm>
        </p:spPr>
        <p:txBody>
          <a:bodyPr>
            <a:normAutofit/>
          </a:bodyPr>
          <a:lstStyle/>
          <a:p>
            <a:pPr algn="ctr"/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Küçük hücreli dışı akciğer kanserinde</a:t>
            </a:r>
            <a:b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lang="tr-TR" sz="4000" b="1" dirty="0">
                <a:solidFill>
                  <a:schemeClr val="tx2"/>
                </a:solidFill>
                <a:latin typeface="Calibri Light" panose="020F0302020204030204"/>
              </a:rPr>
              <a:t>A</a:t>
            </a:r>
            <a:r>
              <a:rPr kumimoji="0" lang="tr-TR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djuvan</a:t>
            </a: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İmmünoterapi</a:t>
            </a:r>
            <a:endParaRPr lang="tr-TR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66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786C5B-10BA-48A2-9221-7A214848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88" y="228600"/>
            <a:ext cx="9591868" cy="942976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lang="tr-TR" sz="3600" b="1" dirty="0">
                <a:solidFill>
                  <a:schemeClr val="tx2"/>
                </a:solidFill>
                <a:latin typeface="Calibri Light" panose="020F0302020204030204"/>
              </a:rPr>
              <a:t>A</a:t>
            </a:r>
            <a:r>
              <a:rPr kumimoji="0" lang="tr-TR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djuvan</a:t>
            </a: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İmmünoterapi</a:t>
            </a:r>
            <a:endParaRPr lang="tr-TR" sz="3600" dirty="0">
              <a:solidFill>
                <a:schemeClr val="tx2"/>
              </a:solidFill>
            </a:endParaRP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A18515E-2227-42C9-ADBF-12FD76691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799" y="1480826"/>
            <a:ext cx="9329057" cy="524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2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812C6335-416C-4357-9D42-9B5B70809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5493" y="1371601"/>
            <a:ext cx="9314023" cy="5239138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E9BA45C5-B56A-4340-9D83-D1643346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263"/>
            <a:ext cx="10515600" cy="900402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lang="tr-TR" sz="3600" b="1" dirty="0">
                <a:solidFill>
                  <a:schemeClr val="tx2"/>
                </a:solidFill>
                <a:latin typeface="Calibri Light" panose="020F0302020204030204"/>
              </a:rPr>
              <a:t>A</a:t>
            </a:r>
            <a:r>
              <a:rPr kumimoji="0" lang="tr-TR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djuvan</a:t>
            </a: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İmmünoterapi</a:t>
            </a:r>
            <a:endParaRPr lang="tr-TR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20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FE4C0E-ADCE-410A-A703-FE3CBA64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171450"/>
            <a:ext cx="9239250" cy="933451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İdame İmmünoterapi</a:t>
            </a:r>
            <a:endParaRPr lang="tr-TR" sz="4000" b="1" dirty="0">
              <a:solidFill>
                <a:schemeClr val="tx2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E0F3877-BC9B-442F-8BF3-ADA4810FA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18"/>
          <a:stretch/>
        </p:blipFill>
        <p:spPr>
          <a:xfrm>
            <a:off x="1324946" y="1352940"/>
            <a:ext cx="10129339" cy="533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66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318AD3-62DE-40D0-9C81-4B0D83531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849" y="102636"/>
            <a:ext cx="9479902" cy="1184987"/>
          </a:xfrm>
        </p:spPr>
        <p:txBody>
          <a:bodyPr>
            <a:norm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İdame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AA229AF5-96DA-44B0-9F2A-100F426DC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5494" y="1368312"/>
            <a:ext cx="9405257" cy="529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35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B045D16-984C-436B-864B-F625384BE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569" y="1495426"/>
            <a:ext cx="10884769" cy="499745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598A3BB7-9A41-4A79-91EF-6BEC4FC6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371"/>
            <a:ext cx="10515600" cy="1095375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D7370451-D8F8-48AD-9759-A2190322F88B}"/>
              </a:ext>
            </a:extLst>
          </p:cNvPr>
          <p:cNvSpPr/>
          <p:nvPr/>
        </p:nvSpPr>
        <p:spPr>
          <a:xfrm>
            <a:off x="1133475" y="1495426"/>
            <a:ext cx="3000375" cy="6381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97B6B33-1834-4E91-8BD6-56B7BA5CEC23}"/>
              </a:ext>
            </a:extLst>
          </p:cNvPr>
          <p:cNvSpPr/>
          <p:nvPr/>
        </p:nvSpPr>
        <p:spPr>
          <a:xfrm>
            <a:off x="1002665" y="1381760"/>
            <a:ext cx="3000375" cy="82296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BE4B699-1AC4-400D-A732-8C63122FA092}"/>
              </a:ext>
            </a:extLst>
          </p:cNvPr>
          <p:cNvSpPr txBox="1"/>
          <p:nvPr/>
        </p:nvSpPr>
        <p:spPr>
          <a:xfrm>
            <a:off x="1595120" y="26448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Tek ajan olarak immünoterapi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5E9BB0D-B5D5-43EC-B392-BF62A733ACEC}"/>
              </a:ext>
            </a:extLst>
          </p:cNvPr>
          <p:cNvSpPr txBox="1"/>
          <p:nvPr/>
        </p:nvSpPr>
        <p:spPr>
          <a:xfrm>
            <a:off x="1828800" y="36882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İmmünoterapi+kemoterapi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3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CCC7238-A59A-4CC8-8946-3E664C37D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261" y="1690688"/>
            <a:ext cx="8649478" cy="4865331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BD595DD3-1669-4F82-81DD-66FB95548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64012" cy="1183757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33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280899-0221-4710-8DAF-501005B2D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6506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chemeClr val="tx2"/>
                </a:solidFill>
              </a:rPr>
              <a:t>Ders Planı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15563A7-3544-44E9-B932-06F7E96AB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0180"/>
            <a:ext cx="10515600" cy="47959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dirty="0">
                <a:solidFill>
                  <a:schemeClr val="tx2"/>
                </a:solidFill>
              </a:rPr>
              <a:t>Giriş</a:t>
            </a:r>
          </a:p>
          <a:p>
            <a:pPr marL="0" indent="0">
              <a:buNone/>
            </a:pPr>
            <a:r>
              <a:rPr lang="tr-TR" dirty="0">
                <a:solidFill>
                  <a:schemeClr val="tx2"/>
                </a:solidFill>
              </a:rPr>
              <a:t>Küçük hücreli dışı akciğer kanserinde</a:t>
            </a:r>
          </a:p>
          <a:p>
            <a:r>
              <a:rPr lang="tr-TR" dirty="0">
                <a:solidFill>
                  <a:schemeClr val="tx2"/>
                </a:solidFill>
              </a:rPr>
              <a:t>Neoadjuvan immünoterapi </a:t>
            </a:r>
          </a:p>
          <a:p>
            <a:r>
              <a:rPr lang="tr-TR" dirty="0">
                <a:solidFill>
                  <a:schemeClr val="tx2"/>
                </a:solidFill>
              </a:rPr>
              <a:t>Adjuvan immünoterapi</a:t>
            </a:r>
          </a:p>
          <a:p>
            <a:r>
              <a:rPr lang="tr-TR" dirty="0">
                <a:solidFill>
                  <a:schemeClr val="tx2"/>
                </a:solidFill>
              </a:rPr>
              <a:t>İdame şeklinde immünoterapi</a:t>
            </a:r>
          </a:p>
          <a:p>
            <a:r>
              <a:rPr lang="tr-TR" dirty="0">
                <a:solidFill>
                  <a:schemeClr val="tx2"/>
                </a:solidFill>
              </a:rPr>
              <a:t>Evre IV birinci basamak </a:t>
            </a:r>
          </a:p>
          <a:p>
            <a:r>
              <a:rPr lang="tr-TR" dirty="0">
                <a:solidFill>
                  <a:schemeClr val="tx2"/>
                </a:solidFill>
              </a:rPr>
              <a:t>Evre IV ikinci basamak</a:t>
            </a:r>
          </a:p>
          <a:p>
            <a:pPr marL="0" indent="0">
              <a:buNone/>
            </a:pPr>
            <a:r>
              <a:rPr lang="tr-TR" dirty="0">
                <a:solidFill>
                  <a:schemeClr val="tx2"/>
                </a:solidFill>
              </a:rPr>
              <a:t>Küçük hücreli akciğer kanserinde </a:t>
            </a:r>
          </a:p>
          <a:p>
            <a:r>
              <a:rPr lang="tr-TR" dirty="0">
                <a:solidFill>
                  <a:schemeClr val="tx2"/>
                </a:solidFill>
              </a:rPr>
              <a:t>Birinci basamak immünoterapi</a:t>
            </a:r>
          </a:p>
          <a:p>
            <a:pPr marL="0" indent="0">
              <a:buNone/>
            </a:pPr>
            <a:r>
              <a:rPr lang="tr-TR" dirty="0">
                <a:solidFill>
                  <a:schemeClr val="tx2"/>
                </a:solidFill>
              </a:rPr>
              <a:t>Sonuç</a:t>
            </a:r>
          </a:p>
          <a:p>
            <a:endParaRPr lang="tr-TR" dirty="0">
              <a:solidFill>
                <a:schemeClr val="tx2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4376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3B82DF3-1C00-4994-91C4-03048FE3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50" t="7438" r="5828" b="4934"/>
          <a:stretch/>
        </p:blipFill>
        <p:spPr>
          <a:xfrm>
            <a:off x="965119" y="1604865"/>
            <a:ext cx="9606465" cy="5151813"/>
          </a:xfr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0C9ABF81-9FF4-455F-94C5-E3368A5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8483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48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412F015-50A0-44A6-A9E3-160E25FB5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4" t="4523" r="1281" b="6583"/>
          <a:stretch/>
        </p:blipFill>
        <p:spPr>
          <a:xfrm>
            <a:off x="1046480" y="1690289"/>
            <a:ext cx="9773919" cy="5049522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E980C612-8447-44C4-8DA3-75EF70E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81" y="365125"/>
            <a:ext cx="9773918" cy="1158875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9A496AAC-0FA4-47C1-9E68-1FA3C6FA4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83"/>
          <a:stretch/>
        </p:blipFill>
        <p:spPr>
          <a:xfrm>
            <a:off x="1381760" y="1498339"/>
            <a:ext cx="9580880" cy="5217697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0B7172BE-1186-422C-A799-065A7593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4715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05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5D8416C-DCCC-479A-8EFE-40D7E2CBB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479"/>
          <a:stretch/>
        </p:blipFill>
        <p:spPr>
          <a:xfrm>
            <a:off x="1188720" y="1549558"/>
            <a:ext cx="10068559" cy="5013416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47B36763-ECB7-4A26-A526-49701E7E7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32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FBE1DB4-03D3-4902-BD78-C457D9564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041"/>
          <a:stretch/>
        </p:blipFill>
        <p:spPr>
          <a:xfrm>
            <a:off x="989044" y="1452179"/>
            <a:ext cx="9922796" cy="5132718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FD952117-11FC-424B-BEFC-570B942FD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161"/>
            <a:ext cx="10515600" cy="1056640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87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30CB3C0-CCE2-4CC0-8F29-0C4000EB8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28" t="22619" r="17471" b="11492"/>
          <a:stretch/>
        </p:blipFill>
        <p:spPr>
          <a:xfrm>
            <a:off x="1085850" y="1740324"/>
            <a:ext cx="9191625" cy="4870915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91777232-62B5-4CB4-A650-B37534AFA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7435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BC22F0D-9C2E-49B3-91D1-B2031696BF08}"/>
              </a:ext>
            </a:extLst>
          </p:cNvPr>
          <p:cNvSpPr/>
          <p:nvPr/>
        </p:nvSpPr>
        <p:spPr>
          <a:xfrm>
            <a:off x="914400" y="2286000"/>
            <a:ext cx="2804160" cy="762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C3FEEA27-E5F6-41BF-A83F-6234382057E6}"/>
              </a:ext>
            </a:extLst>
          </p:cNvPr>
          <p:cNvSpPr/>
          <p:nvPr/>
        </p:nvSpPr>
        <p:spPr>
          <a:xfrm>
            <a:off x="3890010" y="2824480"/>
            <a:ext cx="3039110" cy="378675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565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31ECF4E9-9CC1-4FD3-AAB0-E66DE4D57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773" y="1625486"/>
            <a:ext cx="9041363" cy="5085767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B3C5ABD2-33DC-44CD-BE27-A6C2A3F6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9195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39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3E035B4-1003-4246-A014-35865AE6F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32"/>
          <a:stretch/>
        </p:blipFill>
        <p:spPr>
          <a:xfrm>
            <a:off x="1250302" y="1554480"/>
            <a:ext cx="9499966" cy="5085516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E2BDB7CC-5D02-427D-AA4C-0662CBEE7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005"/>
            <a:ext cx="10515600" cy="1021515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90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>
            <a:extLst>
              <a:ext uri="{FF2B5EF4-FFF2-40B4-BE49-F238E27FC236}">
                <a16:creationId xmlns:a16="http://schemas.microsoft.com/office/drawing/2014/main" id="{B7B37A35-85A2-4557-B57C-20084DEBE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AEA8134-16A5-4C26-BBD2-C33C269AE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41" r="1984"/>
          <a:stretch/>
        </p:blipFill>
        <p:spPr>
          <a:xfrm>
            <a:off x="1707502" y="1738030"/>
            <a:ext cx="8836089" cy="490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25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6FB9EA83-BDA3-4C23-B4C2-E3A562C0F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64"/>
          <a:stretch/>
        </p:blipFill>
        <p:spPr>
          <a:xfrm>
            <a:off x="1147663" y="1659869"/>
            <a:ext cx="9535887" cy="5081587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88CBC2C2-5D01-46BA-AEF6-B5BDDAE3E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1120"/>
          </a:xfrm>
        </p:spPr>
        <p:txBody>
          <a:bodyPr>
            <a:noAutofit/>
          </a:bodyPr>
          <a:lstStyle/>
          <a:p>
            <a:pPr algn="ctr"/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4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10"/>
          <p:cNvSpPr txBox="1"/>
          <p:nvPr/>
        </p:nvSpPr>
        <p:spPr>
          <a:xfrm>
            <a:off x="908280" y="237960"/>
            <a:ext cx="1016604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srgbClr val="0066A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KHDAK'de Sistemik Tedavilerin Tarihsel Yolculuğu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8" name="Google Shape;1678;p10"/>
          <p:cNvCxnSpPr/>
          <p:nvPr/>
        </p:nvCxnSpPr>
        <p:spPr>
          <a:xfrm rot="10800000">
            <a:off x="8350200" y="1988280"/>
            <a:ext cx="0" cy="1446840"/>
          </a:xfrm>
          <a:prstGeom prst="straightConnector1">
            <a:avLst/>
          </a:prstGeom>
          <a:noFill/>
          <a:ln w="19075" cap="flat" cmpd="sng">
            <a:solidFill>
              <a:srgbClr val="9B9B9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79" name="Google Shape;167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640" y="1588320"/>
            <a:ext cx="9605160" cy="4710960"/>
          </a:xfrm>
          <a:prstGeom prst="rect">
            <a:avLst/>
          </a:prstGeom>
          <a:noFill/>
          <a:ln>
            <a:noFill/>
          </a:ln>
        </p:spPr>
      </p:pic>
      <p:sp>
        <p:nvSpPr>
          <p:cNvPr id="1680" name="Google Shape;1680;p10"/>
          <p:cNvSpPr/>
          <p:nvPr/>
        </p:nvSpPr>
        <p:spPr>
          <a:xfrm>
            <a:off x="7916400" y="1988280"/>
            <a:ext cx="876240" cy="227880"/>
          </a:xfrm>
          <a:prstGeom prst="roundRect">
            <a:avLst>
              <a:gd name="adj" fmla="val 16667"/>
            </a:avLst>
          </a:prstGeom>
          <a:solidFill>
            <a:srgbClr val="CE000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8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Dabrafenib</a:t>
            </a:r>
            <a:r>
              <a:rPr kumimoji="0" lang="tr-TR" sz="829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</a:t>
            </a:r>
            <a:endParaRPr kumimoji="0" sz="83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10"/>
          <p:cNvSpPr/>
          <p:nvPr/>
        </p:nvSpPr>
        <p:spPr>
          <a:xfrm>
            <a:off x="7841880" y="2008080"/>
            <a:ext cx="148680" cy="135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2B666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19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3D1B58CE-D632-472B-BA45-8E3DC8E67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5" t="4527" r="2521"/>
          <a:stretch/>
        </p:blipFill>
        <p:spPr>
          <a:xfrm>
            <a:off x="1586203" y="1643275"/>
            <a:ext cx="9097347" cy="5138741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971AA852-A39C-4CF3-B966-BC8F949C7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9112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48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720D156-DF58-4EB4-B4F7-9B4A3CB1C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71" t="3675" r="5237" b="4449"/>
          <a:stretch/>
        </p:blipFill>
        <p:spPr>
          <a:xfrm>
            <a:off x="1240971" y="1558522"/>
            <a:ext cx="9293289" cy="5145785"/>
          </a:xfr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B778A237-0AEA-49EB-A792-B2DD11C5D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9822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42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3319456-BAC2-4C1C-987B-59C0CCA5E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5829" y="1641021"/>
            <a:ext cx="8855126" cy="4981009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50B0C53C-508D-47C2-B6ED-43A841CD3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1120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52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9E3E15F-0AC4-4C8E-9A0A-36FDB7A7C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84" t="5648" r="6408" b="4720"/>
          <a:stretch/>
        </p:blipFill>
        <p:spPr>
          <a:xfrm>
            <a:off x="1716833" y="1464908"/>
            <a:ext cx="9194423" cy="5090424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4C376472-920D-457F-ABFF-C52BD40A5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605"/>
            <a:ext cx="10515600" cy="1250302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51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FFBB25C-AA03-4A65-8D7F-B444E5A2C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889" y="1604492"/>
            <a:ext cx="8901405" cy="5007040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53BDAE05-45BE-4B1C-B861-6F3E6A328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5765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16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CD78EE6-CA6B-471B-A73C-8F4F2C364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02"/>
          <a:stretch/>
        </p:blipFill>
        <p:spPr>
          <a:xfrm>
            <a:off x="1123820" y="1490076"/>
            <a:ext cx="9578392" cy="5134557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E9F589B3-EF8F-4113-A066-4457B217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81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BA81344-6C2A-4371-B5ED-114135020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402081"/>
            <a:ext cx="9416344" cy="5296694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D667E0AC-6AC1-4D8B-A3B8-4E30E6CC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5515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81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BC9239E-1E85-4BBA-8452-97D8726F9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67" b="3942"/>
          <a:stretch/>
        </p:blipFill>
        <p:spPr>
          <a:xfrm>
            <a:off x="1567543" y="1515724"/>
            <a:ext cx="9786257" cy="5047413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42B41DF3-BD52-4334-86F1-474E532B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530"/>
            <a:ext cx="10515600" cy="1118442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879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5CFB3D4-56BE-4BE5-B306-63E17CA1D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139" y="1672722"/>
            <a:ext cx="8686800" cy="4886326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51EC923D-5466-46F9-912E-BDED2B81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67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93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B2201B8-170B-4EE7-BC1F-454132A40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5279" y="1492898"/>
            <a:ext cx="9183771" cy="5165872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BE7936A6-DB8F-4CD1-BCE2-9B2DDBA9E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481"/>
            <a:ext cx="10515600" cy="1087120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18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8D5DDE1-B367-4292-935F-05827721AB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6843"/>
            <a:ext cx="9303797" cy="528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72B8CBEF-77A8-4AA1-B598-C4E8FFD3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105748" cy="968236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chemeClr val="tx2"/>
                </a:solidFill>
              </a:rPr>
              <a:t>Evre IV Akciğer Kanseri İnsidans ve Mortalite</a:t>
            </a:r>
          </a:p>
        </p:txBody>
      </p:sp>
    </p:spTree>
    <p:extLst>
      <p:ext uri="{BB962C8B-B14F-4D97-AF65-F5344CB8AC3E}">
        <p14:creationId xmlns:p14="http://schemas.microsoft.com/office/powerpoint/2010/main" val="3115555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A1ACDE2-38A8-44B6-874A-F32226460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669" y="1366643"/>
            <a:ext cx="9181840" cy="5164786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341E3A72-B769-4B4D-BAAC-D7AFCBA0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37"/>
            <a:ext cx="10515600" cy="1048387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1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64EBEB0-EED5-405F-8E35-7DB03C22D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538" y="1469900"/>
            <a:ext cx="9196666" cy="5173124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8A4CA582-FE98-4905-8027-E943E4D98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7275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761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07C812CD-E3F0-4629-8888-D22CF83C7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891" y="1380930"/>
            <a:ext cx="9429476" cy="5304081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869A7602-9C59-4C81-96F1-B718EE8FA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957"/>
            <a:ext cx="10515600" cy="961563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40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7635513D-3FB8-4CCF-A7FB-6431E6404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970" y="1468034"/>
            <a:ext cx="9358606" cy="5264216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D3C3D496-4EA8-4B64-BA30-8AD0CCCD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20"/>
            <a:ext cx="10515600" cy="1148079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59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5FE4964-410A-4383-9BE3-C43594EA1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921" y="1362269"/>
            <a:ext cx="9324493" cy="5245027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C927453D-045C-4F32-BE30-D3E48D30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705"/>
            <a:ext cx="10515600" cy="1039615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49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B91E9EBA-481B-4782-A749-916A80B2E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260" y="1259840"/>
            <a:ext cx="9751334" cy="5485125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189EC0DF-7644-455F-9626-CDF0F9AFF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681"/>
            <a:ext cx="10515600" cy="1026159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50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11C5877-8277-4CCD-B511-363321AB3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600" y="1395253"/>
            <a:ext cx="9160588" cy="5152832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ABBA1098-F26F-41FA-8FE3-05C0CA8F8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841"/>
            <a:ext cx="10515600" cy="1046480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71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5F12CE2-C480-461E-BAE0-14AE6595F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922" y="1524000"/>
            <a:ext cx="9179278" cy="5163345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D68F9244-5DC4-45BC-B877-4C0FB860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655"/>
            <a:ext cx="10515600" cy="1005839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41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9DE7792E-7C90-41E9-81E4-BF129DAF2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713" y="1341120"/>
            <a:ext cx="9190567" cy="5169695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562812C3-3706-4690-B4B2-F0E862AF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565"/>
            <a:ext cx="10515600" cy="1047115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dışı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2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BE03D6-7A0D-4B3A-8C40-49D86EC5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91" y="294640"/>
            <a:ext cx="11017189" cy="1036320"/>
          </a:xfrm>
        </p:spPr>
        <p:txBody>
          <a:bodyPr>
            <a:normAutofit/>
          </a:bodyPr>
          <a:lstStyle/>
          <a:p>
            <a:pPr algn="ctr"/>
            <a:r>
              <a:rPr lang="tr-TR" sz="2000" b="1" dirty="0">
                <a:solidFill>
                  <a:schemeClr val="accent1"/>
                </a:solidFill>
              </a:rPr>
              <a:t> </a:t>
            </a:r>
            <a:r>
              <a:rPr lang="tr-TR" sz="3200" b="1" dirty="0">
                <a:solidFill>
                  <a:schemeClr val="tx2"/>
                </a:solidFill>
              </a:rPr>
              <a:t>EVRE IV KÜÇÜK HÜCRELİ DIŞI AKCİĞER KANSERİNDE </a:t>
            </a:r>
            <a:br>
              <a:rPr lang="tr-TR" sz="3200" b="1" dirty="0">
                <a:solidFill>
                  <a:schemeClr val="tx2"/>
                </a:solidFill>
              </a:rPr>
            </a:br>
            <a:r>
              <a:rPr lang="tr-TR" sz="3200" b="1" dirty="0">
                <a:solidFill>
                  <a:schemeClr val="tx2"/>
                </a:solidFill>
              </a:rPr>
              <a:t>İKİNCİ BASAMAK SEÇENEĞİ OLARAK İMMÜNOTERAPİ</a:t>
            </a:r>
            <a:endParaRPr lang="tr-TR" sz="2000" b="1" dirty="0">
              <a:solidFill>
                <a:schemeClr val="tx2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D8E57B6-A9AB-4F70-A8DF-BE1C280B9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572" t="16624" r="20712" b="23305"/>
          <a:stretch/>
        </p:blipFill>
        <p:spPr>
          <a:xfrm>
            <a:off x="1141126" y="1500652"/>
            <a:ext cx="9909748" cy="5259694"/>
          </a:xfr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E7089C94-1B7A-474E-A93D-3E97F0DE2A8A}"/>
              </a:ext>
            </a:extLst>
          </p:cNvPr>
          <p:cNvSpPr/>
          <p:nvPr/>
        </p:nvSpPr>
        <p:spPr>
          <a:xfrm>
            <a:off x="629920" y="2976880"/>
            <a:ext cx="10901680" cy="6705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569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27881" t="21338" r="26031" b="11116"/>
          <a:stretch/>
        </p:blipFill>
        <p:spPr bwMode="auto">
          <a:xfrm>
            <a:off x="1716833" y="979714"/>
            <a:ext cx="9000930" cy="553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xfrm>
            <a:off x="1474237" y="116632"/>
            <a:ext cx="9209314" cy="741784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r-TR" sz="3200" b="1" dirty="0">
                <a:solidFill>
                  <a:schemeClr val="tx2"/>
                </a:solidFill>
                <a:cs typeface="Times New Roman" panose="02020603050405020304" pitchFamily="18" charset="0"/>
              </a:rPr>
              <a:t>Akciğer Kanserinde Tedavi Seçenekleri</a:t>
            </a:r>
            <a:br>
              <a:rPr lang="tr-TR" sz="3200" b="1" dirty="0">
                <a:solidFill>
                  <a:schemeClr val="tx2"/>
                </a:solidFill>
                <a:cs typeface="Times New Roman" panose="02020603050405020304" pitchFamily="18" charset="0"/>
              </a:rPr>
            </a:br>
            <a:r>
              <a:rPr lang="tr-TR" sz="3200" b="1" dirty="0">
                <a:solidFill>
                  <a:schemeClr val="tx2"/>
                </a:solidFill>
                <a:cs typeface="Times New Roman" panose="02020603050405020304" pitchFamily="18" charset="0"/>
              </a:rPr>
              <a:t>İmmünoterapi</a:t>
            </a:r>
          </a:p>
        </p:txBody>
      </p:sp>
    </p:spTree>
    <p:extLst>
      <p:ext uri="{BB962C8B-B14F-4D97-AF65-F5344CB8AC3E}">
        <p14:creationId xmlns:p14="http://schemas.microsoft.com/office/powerpoint/2010/main" val="18915679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" name="Google Shape;1832;p19"/>
          <p:cNvGrpSpPr/>
          <p:nvPr/>
        </p:nvGrpSpPr>
        <p:grpSpPr>
          <a:xfrm>
            <a:off x="888840" y="1412640"/>
            <a:ext cx="10046520" cy="2378880"/>
            <a:chOff x="888840" y="1412640"/>
            <a:chExt cx="10046520" cy="2378880"/>
          </a:xfrm>
        </p:grpSpPr>
        <p:grpSp>
          <p:nvGrpSpPr>
            <p:cNvPr id="1833" name="Google Shape;1833;p19"/>
            <p:cNvGrpSpPr/>
            <p:nvPr/>
          </p:nvGrpSpPr>
          <p:grpSpPr>
            <a:xfrm>
              <a:off x="888840" y="1412640"/>
              <a:ext cx="10046520" cy="2378880"/>
              <a:chOff x="888840" y="1412640"/>
              <a:chExt cx="10046520" cy="2378880"/>
            </a:xfrm>
          </p:grpSpPr>
          <p:sp>
            <p:nvSpPr>
              <p:cNvPr id="1834" name="Google Shape;1834;p19"/>
              <p:cNvSpPr/>
              <p:nvPr/>
            </p:nvSpPr>
            <p:spPr>
              <a:xfrm>
                <a:off x="888840" y="1418400"/>
                <a:ext cx="5011200" cy="2373120"/>
              </a:xfrm>
              <a:custGeom>
                <a:avLst/>
                <a:gdLst/>
                <a:ahLst/>
                <a:cxnLst/>
                <a:rect l="l" t="t" r="r" b="b"/>
                <a:pathLst>
                  <a:path w="4358803" h="2615282" extrusionOk="0">
                    <a:moveTo>
                      <a:pt x="0" y="0"/>
                    </a:moveTo>
                    <a:lnTo>
                      <a:pt x="4358803" y="0"/>
                    </a:lnTo>
                    <a:lnTo>
                      <a:pt x="4358803" y="2615282"/>
                    </a:lnTo>
                    <a:lnTo>
                      <a:pt x="0" y="26152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>
                  <a:alpha val="89803"/>
                </a:srgbClr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91425" rIns="90000" bIns="91425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tr-TR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Nivolumab – CheckMate 017 (PIII)</a:t>
                </a:r>
                <a:r>
                  <a:rPr kumimoji="0" lang="tr-TR" sz="1800" b="1" i="0" u="none" strike="noStrike" kern="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tr-TR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2. Seri, Skuamöz, PD-L1 her hasta</a:t>
                </a: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19"/>
              <p:cNvSpPr/>
              <p:nvPr/>
            </p:nvSpPr>
            <p:spPr>
              <a:xfrm>
                <a:off x="5924160" y="1412640"/>
                <a:ext cx="5011200" cy="2374920"/>
              </a:xfrm>
              <a:custGeom>
                <a:avLst/>
                <a:gdLst/>
                <a:ahLst/>
                <a:cxnLst/>
                <a:rect l="l" t="t" r="r" b="b"/>
                <a:pathLst>
                  <a:path w="4358803" h="2615282" extrusionOk="0">
                    <a:moveTo>
                      <a:pt x="0" y="0"/>
                    </a:moveTo>
                    <a:lnTo>
                      <a:pt x="4358803" y="0"/>
                    </a:lnTo>
                    <a:lnTo>
                      <a:pt x="4358803" y="2615282"/>
                    </a:lnTo>
                    <a:lnTo>
                      <a:pt x="0" y="26152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2977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91425" rIns="90000" bIns="91425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tr-T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Nivolumab – CheckMate 057 (PIII)</a:t>
                </a:r>
                <a:r>
                  <a:rPr kumimoji="0" lang="tr-TR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tr-T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2. Seri, Non-skuamöz, PD-L1 her hasta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836" name="Google Shape;1836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89040" y="2043720"/>
              <a:ext cx="4717440" cy="167112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37" name="Google Shape;1837;p19"/>
            <p:cNvGrpSpPr/>
            <p:nvPr/>
          </p:nvGrpSpPr>
          <p:grpSpPr>
            <a:xfrm>
              <a:off x="1065600" y="2063880"/>
              <a:ext cx="4721760" cy="1621440"/>
              <a:chOff x="1065600" y="2063880"/>
              <a:chExt cx="4721760" cy="1621440"/>
            </a:xfrm>
          </p:grpSpPr>
          <p:pic>
            <p:nvPicPr>
              <p:cNvPr id="1838" name="Google Shape;1838;p19"/>
              <p:cNvPicPr preferRelativeResize="0"/>
              <p:nvPr/>
            </p:nvPicPr>
            <p:blipFill rotWithShape="1">
              <a:blip r:embed="rId4">
                <a:alphaModFix/>
              </a:blip>
              <a:srcRect t="3566"/>
              <a:stretch/>
            </p:blipFill>
            <p:spPr>
              <a:xfrm>
                <a:off x="1065600" y="2063880"/>
                <a:ext cx="4721760" cy="16214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9" name="Google Shape;1839;p1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88360" y="2531160"/>
                <a:ext cx="564120" cy="3736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40" name="Google Shape;1840;p19"/>
          <p:cNvSpPr/>
          <p:nvPr/>
        </p:nvSpPr>
        <p:spPr>
          <a:xfrm>
            <a:off x="554040" y="6299280"/>
            <a:ext cx="11027520" cy="42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Borghaei H et al. Poster presentation at ASCO 2016. 9025. 2. Brahmer JR et al. Oral presentation at AACR 2017. CT077. 3. Herbst RS et al. Poster presentation at ASCO 2017. 9090. 4. Rittmeyer A et al. </a:t>
            </a:r>
            <a:r>
              <a:rPr kumimoji="0" lang="tr-TR" sz="1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Lancet.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 2017;389(10066):255-265.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1" name="Google Shape;184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0960" y="3836880"/>
            <a:ext cx="5123880" cy="217116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842" name="Google Shape;1842;p19" descr="Bildschirmfoto 2016-11-04 um 14.00.49.png"/>
          <p:cNvPicPr preferRelativeResize="0"/>
          <p:nvPr/>
        </p:nvPicPr>
        <p:blipFill rotWithShape="1">
          <a:blip r:embed="rId7">
            <a:alphaModFix/>
          </a:blip>
          <a:srcRect t="19396" b="24100"/>
          <a:stretch/>
        </p:blipFill>
        <p:spPr>
          <a:xfrm>
            <a:off x="3631320" y="4452480"/>
            <a:ext cx="4313160" cy="14072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Başlık 1">
            <a:extLst>
              <a:ext uri="{FF2B5EF4-FFF2-40B4-BE49-F238E27FC236}">
                <a16:creationId xmlns:a16="http://schemas.microsoft.com/office/drawing/2014/main" id="{B1324E56-AE41-4284-A943-403BE15EB34F}"/>
              </a:ext>
            </a:extLst>
          </p:cNvPr>
          <p:cNvSpPr txBox="1">
            <a:spLocks/>
          </p:cNvSpPr>
          <p:nvPr/>
        </p:nvSpPr>
        <p:spPr>
          <a:xfrm>
            <a:off x="719091" y="279918"/>
            <a:ext cx="11017189" cy="10510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chemeClr val="accent1"/>
                </a:solidFill>
              </a:rPr>
              <a:t> </a:t>
            </a:r>
            <a:r>
              <a:rPr lang="tr-TR" sz="3200" b="1" dirty="0">
                <a:solidFill>
                  <a:schemeClr val="tx2"/>
                </a:solidFill>
              </a:rPr>
              <a:t>EVRE IV KÜÇÜK HÜCRELİ DIŞI AKCİĞER KANSERİNDE </a:t>
            </a:r>
            <a:br>
              <a:rPr lang="tr-TR" sz="3200" b="1" dirty="0">
                <a:solidFill>
                  <a:schemeClr val="tx2"/>
                </a:solidFill>
              </a:rPr>
            </a:br>
            <a:r>
              <a:rPr lang="tr-TR" sz="3200" b="1" dirty="0">
                <a:solidFill>
                  <a:schemeClr val="tx2"/>
                </a:solidFill>
              </a:rPr>
              <a:t>İKİNCİ BASAMAK SEÇENEĞİ OLARAK İMMÜNOTERAPİ</a:t>
            </a:r>
            <a:endParaRPr lang="tr-TR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712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4" y="1365972"/>
            <a:ext cx="10555637" cy="54920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316" y="174192"/>
            <a:ext cx="2103410" cy="933450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326969FF-9EEC-4720-9468-D121C01C5BC2}"/>
              </a:ext>
            </a:extLst>
          </p:cNvPr>
          <p:cNvSpPr txBox="1">
            <a:spLocks/>
          </p:cNvSpPr>
          <p:nvPr/>
        </p:nvSpPr>
        <p:spPr>
          <a:xfrm>
            <a:off x="719091" y="294640"/>
            <a:ext cx="11017189" cy="10363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chemeClr val="accent1"/>
                </a:solidFill>
              </a:rPr>
              <a:t> </a:t>
            </a:r>
            <a:r>
              <a:rPr lang="tr-TR" sz="3200" b="1" dirty="0">
                <a:solidFill>
                  <a:schemeClr val="tx2"/>
                </a:solidFill>
              </a:rPr>
              <a:t>EVRE IV KÜÇÜK HÜCRELİ DIŞI AKCİĞER KANSERİNDE </a:t>
            </a:r>
            <a:br>
              <a:rPr lang="tr-TR" sz="3200" b="1" dirty="0">
                <a:solidFill>
                  <a:schemeClr val="tx2"/>
                </a:solidFill>
              </a:rPr>
            </a:br>
            <a:r>
              <a:rPr lang="tr-TR" sz="3200" b="1" dirty="0">
                <a:solidFill>
                  <a:schemeClr val="tx2"/>
                </a:solidFill>
              </a:rPr>
              <a:t>İKİNCİ BASAMAK SEÇENEĞİ OLARAK İMMÜNOTERAPİ</a:t>
            </a:r>
            <a:endParaRPr lang="tr-TR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981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" name="Table 130">
            <a:extLst>
              <a:ext uri="{FF2B5EF4-FFF2-40B4-BE49-F238E27FC236}">
                <a16:creationId xmlns:a16="http://schemas.microsoft.com/office/drawing/2014/main" id="{E2F63FEA-5E72-E74E-928A-0D41E8A4A4A7}"/>
              </a:ext>
            </a:extLst>
          </p:cNvPr>
          <p:cNvGraphicFramePr>
            <a:graphicFrameLocks noGrp="1"/>
          </p:cNvGraphicFramePr>
          <p:nvPr/>
        </p:nvGraphicFramePr>
        <p:xfrm>
          <a:off x="8292663" y="2077226"/>
          <a:ext cx="2048399" cy="804672"/>
        </p:xfrm>
        <a:graphic>
          <a:graphicData uri="http://schemas.openxmlformats.org/drawingml/2006/table">
            <a:tbl>
              <a:tblPr firstRow="1" bandRow="1"/>
              <a:tblGrid>
                <a:gridCol w="863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8472">
                  <a:extLst>
                    <a:ext uri="{9D8B030D-6E8A-4147-A177-3AD203B41FA5}">
                      <a16:colId xmlns:a16="http://schemas.microsoft.com/office/drawing/2014/main" val="1593574653"/>
                    </a:ext>
                  </a:extLst>
                </a:gridCol>
              </a:tblGrid>
              <a:tr h="223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24384" marR="24384" marT="24384" marB="2438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Nivolumab 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(n = 163)</a:t>
                      </a:r>
                    </a:p>
                  </a:txBody>
                  <a:tcPr marL="24384" marR="24384" marT="24384" marB="2438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Docetaxel</a:t>
                      </a:r>
                    </a:p>
                    <a:p>
                      <a:pPr algn="ctr"/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(n = 153)</a:t>
                      </a:r>
                    </a:p>
                  </a:txBody>
                  <a:tcPr marL="24384" marR="24384" marT="24384" marB="2438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774"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Median OS, mo</a:t>
                      </a:r>
                    </a:p>
                  </a:txBody>
                  <a:tcPr marL="24384" marR="24384" marT="24384" marB="243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9.7 </a:t>
                      </a:r>
                    </a:p>
                  </a:txBody>
                  <a:tcPr marL="24384" marR="24384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7.8</a:t>
                      </a:r>
                    </a:p>
                  </a:txBody>
                  <a:tcPr marL="24384" marR="24384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817451"/>
                  </a:ext>
                </a:extLst>
              </a:tr>
              <a:tr h="124774">
                <a:tc>
                  <a:txBody>
                    <a:bodyPr/>
                    <a:lstStyle/>
                    <a:p>
                      <a:pPr lvl="0"/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       (95%</a:t>
                      </a:r>
                      <a:r>
                        <a:rPr lang="en-US" sz="800" b="0" baseline="0" dirty="0">
                          <a:solidFill>
                            <a:schemeClr val="tx1"/>
                          </a:solidFill>
                        </a:rPr>
                        <a:t> CI)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24384" marR="24384" marT="24384" marB="243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(7.6–13.3)</a:t>
                      </a:r>
                    </a:p>
                  </a:txBody>
                  <a:tcPr marL="24384" marR="24384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(6.7–10.5)</a:t>
                      </a:r>
                    </a:p>
                  </a:txBody>
                  <a:tcPr marL="24384" marR="24384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142352"/>
                  </a:ext>
                </a:extLst>
              </a:tr>
              <a:tr h="1247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HR (95% CI)</a:t>
                      </a:r>
                    </a:p>
                  </a:txBody>
                  <a:tcPr marL="24384" marR="24384" marT="24384" marB="243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0.76 (0.61–0.96)</a:t>
                      </a:r>
                    </a:p>
                  </a:txBody>
                  <a:tcPr marL="24384" marR="24384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2" name="TextBox 131"/>
          <p:cNvSpPr txBox="1"/>
          <p:nvPr/>
        </p:nvSpPr>
        <p:spPr>
          <a:xfrm>
            <a:off x="7350498" y="1650286"/>
            <a:ext cx="3930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PD-L1 &lt; 1%</a:t>
            </a:r>
          </a:p>
        </p:txBody>
      </p:sp>
      <p:grpSp>
        <p:nvGrpSpPr>
          <p:cNvPr id="183" name="Group 137"/>
          <p:cNvGrpSpPr/>
          <p:nvPr/>
        </p:nvGrpSpPr>
        <p:grpSpPr>
          <a:xfrm>
            <a:off x="5939927" y="2051367"/>
            <a:ext cx="4856481" cy="3371909"/>
            <a:chOff x="4415925" y="1329259"/>
            <a:chExt cx="4856481" cy="3371909"/>
          </a:xfrm>
        </p:grpSpPr>
        <p:grpSp>
          <p:nvGrpSpPr>
            <p:cNvPr id="184" name="Group 138">
              <a:extLst>
                <a:ext uri="{FF2B5EF4-FFF2-40B4-BE49-F238E27FC236}">
                  <a16:creationId xmlns:a16="http://schemas.microsoft.com/office/drawing/2014/main" id="{E47DC187-73B0-F64D-8D8F-74FE227A3F56}"/>
                </a:ext>
              </a:extLst>
            </p:cNvPr>
            <p:cNvGrpSpPr/>
            <p:nvPr/>
          </p:nvGrpSpPr>
          <p:grpSpPr>
            <a:xfrm>
              <a:off x="6647628" y="3306245"/>
              <a:ext cx="1112578" cy="300306"/>
              <a:chOff x="9023251" y="6128765"/>
              <a:chExt cx="1383107" cy="393307"/>
            </a:xfrm>
          </p:grpSpPr>
          <p:sp>
            <p:nvSpPr>
              <p:cNvPr id="459" name="TextBox 376">
                <a:extLst>
                  <a:ext uri="{FF2B5EF4-FFF2-40B4-BE49-F238E27FC236}">
                    <a16:creationId xmlns:a16="http://schemas.microsoft.com/office/drawing/2014/main" id="{A3448494-0E8F-48EC-9142-31EA4A9E6783}"/>
                  </a:ext>
                </a:extLst>
              </p:cNvPr>
              <p:cNvSpPr txBox="1"/>
              <p:nvPr/>
            </p:nvSpPr>
            <p:spPr>
              <a:xfrm>
                <a:off x="9027951" y="6128765"/>
                <a:ext cx="1378407" cy="2015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5A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11.6%</a:t>
                </a:r>
                <a:endPara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0" name="TextBox 377">
                <a:extLst>
                  <a:ext uri="{FF2B5EF4-FFF2-40B4-BE49-F238E27FC236}">
                    <a16:creationId xmlns:a16="http://schemas.microsoft.com/office/drawing/2014/main" id="{4C2F4621-15BD-4767-9FC9-0B75F77BA5E6}"/>
                  </a:ext>
                </a:extLst>
              </p:cNvPr>
              <p:cNvSpPr txBox="1"/>
              <p:nvPr/>
            </p:nvSpPr>
            <p:spPr>
              <a:xfrm>
                <a:off x="9023251" y="6320527"/>
                <a:ext cx="1335127" cy="2015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6.7%</a:t>
                </a:r>
                <a:endPara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5" name="Group 140">
              <a:extLst>
                <a:ext uri="{FF2B5EF4-FFF2-40B4-BE49-F238E27FC236}">
                  <a16:creationId xmlns:a16="http://schemas.microsoft.com/office/drawing/2014/main" id="{C684C15A-551B-3E44-8D59-69E671E6E36A}"/>
                </a:ext>
              </a:extLst>
            </p:cNvPr>
            <p:cNvGrpSpPr/>
            <p:nvPr/>
          </p:nvGrpSpPr>
          <p:grpSpPr>
            <a:xfrm>
              <a:off x="7933513" y="3406131"/>
              <a:ext cx="1338893" cy="305765"/>
              <a:chOff x="12008935" y="6172571"/>
              <a:chExt cx="1664453" cy="400457"/>
            </a:xfrm>
          </p:grpSpPr>
          <p:sp>
            <p:nvSpPr>
              <p:cNvPr id="457" name="TextBox 374">
                <a:extLst>
                  <a:ext uri="{FF2B5EF4-FFF2-40B4-BE49-F238E27FC236}">
                    <a16:creationId xmlns:a16="http://schemas.microsoft.com/office/drawing/2014/main" id="{A3448494-0E8F-48EC-9142-31EA4A9E6783}"/>
                  </a:ext>
                </a:extLst>
              </p:cNvPr>
              <p:cNvSpPr txBox="1"/>
              <p:nvPr/>
            </p:nvSpPr>
            <p:spPr>
              <a:xfrm>
                <a:off x="12011178" y="6172571"/>
                <a:ext cx="1662210" cy="2015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5A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8.0%</a:t>
                </a:r>
                <a:endPara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8" name="TextBox 375">
                <a:extLst>
                  <a:ext uri="{FF2B5EF4-FFF2-40B4-BE49-F238E27FC236}">
                    <a16:creationId xmlns:a16="http://schemas.microsoft.com/office/drawing/2014/main" id="{4C2F4621-15BD-4767-9FC9-0B75F77BA5E6}"/>
                  </a:ext>
                </a:extLst>
              </p:cNvPr>
              <p:cNvSpPr txBox="1"/>
              <p:nvPr/>
            </p:nvSpPr>
            <p:spPr>
              <a:xfrm>
                <a:off x="12008935" y="6371484"/>
                <a:ext cx="1394682" cy="2015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2.0%</a:t>
                </a:r>
                <a:endPara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6" name="Group 258">
              <a:extLst>
                <a:ext uri="{FF2B5EF4-FFF2-40B4-BE49-F238E27FC236}">
                  <a16:creationId xmlns:a16="http://schemas.microsoft.com/office/drawing/2014/main" id="{C435DCDE-7047-5D4A-8906-701F537AE170}"/>
                </a:ext>
              </a:extLst>
            </p:cNvPr>
            <p:cNvGrpSpPr/>
            <p:nvPr/>
          </p:nvGrpSpPr>
          <p:grpSpPr>
            <a:xfrm>
              <a:off x="7297207" y="3392777"/>
              <a:ext cx="1096394" cy="305773"/>
              <a:chOff x="10446685" y="6662529"/>
              <a:chExt cx="1362988" cy="400468"/>
            </a:xfrm>
          </p:grpSpPr>
          <p:sp>
            <p:nvSpPr>
              <p:cNvPr id="455" name="TextBox 372">
                <a:extLst>
                  <a:ext uri="{FF2B5EF4-FFF2-40B4-BE49-F238E27FC236}">
                    <a16:creationId xmlns:a16="http://schemas.microsoft.com/office/drawing/2014/main" id="{4C2F4621-15BD-4767-9FC9-0B75F77BA5E6}"/>
                  </a:ext>
                </a:extLst>
              </p:cNvPr>
              <p:cNvSpPr txBox="1"/>
              <p:nvPr/>
            </p:nvSpPr>
            <p:spPr>
              <a:xfrm>
                <a:off x="10446685" y="6861453"/>
                <a:ext cx="1362988" cy="2015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4.0%</a:t>
                </a:r>
                <a:endPara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6" name="TextBox 373">
                <a:extLst>
                  <a:ext uri="{FF2B5EF4-FFF2-40B4-BE49-F238E27FC236}">
                    <a16:creationId xmlns:a16="http://schemas.microsoft.com/office/drawing/2014/main" id="{A3448494-0E8F-48EC-9142-31EA4A9E6783}"/>
                  </a:ext>
                </a:extLst>
              </p:cNvPr>
              <p:cNvSpPr txBox="1"/>
              <p:nvPr/>
            </p:nvSpPr>
            <p:spPr>
              <a:xfrm>
                <a:off x="10448944" y="6662529"/>
                <a:ext cx="1281362" cy="2015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5A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8.7%</a:t>
                </a:r>
                <a:endPara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7" name="Group 259">
              <a:extLst>
                <a:ext uri="{FF2B5EF4-FFF2-40B4-BE49-F238E27FC236}">
                  <a16:creationId xmlns:a16="http://schemas.microsoft.com/office/drawing/2014/main" id="{A10CC2EB-1D6C-7A49-B871-4D30BD56F684}"/>
                </a:ext>
              </a:extLst>
            </p:cNvPr>
            <p:cNvGrpSpPr/>
            <p:nvPr/>
          </p:nvGrpSpPr>
          <p:grpSpPr>
            <a:xfrm>
              <a:off x="6089495" y="2987345"/>
              <a:ext cx="1125881" cy="305770"/>
              <a:chOff x="7972047" y="6138591"/>
              <a:chExt cx="1399646" cy="400464"/>
            </a:xfrm>
          </p:grpSpPr>
          <p:sp>
            <p:nvSpPr>
              <p:cNvPr id="453" name="TextBox 370">
                <a:extLst>
                  <a:ext uri="{FF2B5EF4-FFF2-40B4-BE49-F238E27FC236}">
                    <a16:creationId xmlns:a16="http://schemas.microsoft.com/office/drawing/2014/main" id="{A3448494-0E8F-48EC-9142-31EA4A9E6783}"/>
                  </a:ext>
                </a:extLst>
              </p:cNvPr>
              <p:cNvSpPr txBox="1"/>
              <p:nvPr/>
            </p:nvSpPr>
            <p:spPr>
              <a:xfrm>
                <a:off x="7974303" y="6138591"/>
                <a:ext cx="1397390" cy="201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5A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23.7%</a:t>
                </a:r>
                <a:endPara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4" name="TextBox 371">
                <a:extLst>
                  <a:ext uri="{FF2B5EF4-FFF2-40B4-BE49-F238E27FC236}">
                    <a16:creationId xmlns:a16="http://schemas.microsoft.com/office/drawing/2014/main" id="{4C2F4621-15BD-4767-9FC9-0B75F77BA5E6}"/>
                  </a:ext>
                </a:extLst>
              </p:cNvPr>
              <p:cNvSpPr txBox="1"/>
              <p:nvPr/>
            </p:nvSpPr>
            <p:spPr>
              <a:xfrm>
                <a:off x="7972047" y="6337509"/>
                <a:ext cx="1397391" cy="201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13.4%</a:t>
                </a:r>
                <a:endPara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8" name="Group 260">
              <a:extLst>
                <a:ext uri="{FF2B5EF4-FFF2-40B4-BE49-F238E27FC236}">
                  <a16:creationId xmlns:a16="http://schemas.microsoft.com/office/drawing/2014/main" id="{6F335D6D-DC90-C448-9FE1-1F0EC71390CB}"/>
                </a:ext>
              </a:extLst>
            </p:cNvPr>
            <p:cNvGrpSpPr/>
            <p:nvPr/>
          </p:nvGrpSpPr>
          <p:grpSpPr>
            <a:xfrm>
              <a:off x="5500888" y="2400212"/>
              <a:ext cx="1115611" cy="325208"/>
              <a:chOff x="6485855" y="6049915"/>
              <a:chExt cx="1386877" cy="425921"/>
            </a:xfrm>
          </p:grpSpPr>
          <p:sp>
            <p:nvSpPr>
              <p:cNvPr id="451" name="TextBox 368">
                <a:extLst>
                  <a:ext uri="{FF2B5EF4-FFF2-40B4-BE49-F238E27FC236}">
                    <a16:creationId xmlns:a16="http://schemas.microsoft.com/office/drawing/2014/main" id="{A3448494-0E8F-48EC-9142-31EA4A9E6783}"/>
                  </a:ext>
                </a:extLst>
              </p:cNvPr>
              <p:cNvSpPr txBox="1"/>
              <p:nvPr/>
            </p:nvSpPr>
            <p:spPr>
              <a:xfrm>
                <a:off x="6489798" y="6049915"/>
                <a:ext cx="1382934" cy="2015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5A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44.8%</a:t>
                </a:r>
                <a:endPara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2" name="TextBox 369">
                <a:extLst>
                  <a:ext uri="{FF2B5EF4-FFF2-40B4-BE49-F238E27FC236}">
                    <a16:creationId xmlns:a16="http://schemas.microsoft.com/office/drawing/2014/main" id="{4C2F4621-15BD-4767-9FC9-0B75F77BA5E6}"/>
                  </a:ext>
                </a:extLst>
              </p:cNvPr>
              <p:cNvSpPr txBox="1"/>
              <p:nvPr/>
            </p:nvSpPr>
            <p:spPr>
              <a:xfrm>
                <a:off x="6485855" y="6274289"/>
                <a:ext cx="1363594" cy="201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33.5%</a:t>
                </a:r>
                <a:endParaRPr kumimoji="0" lang="en-US" sz="1000" b="1" i="0" u="none" strike="noStrike" kern="0" cap="none" spc="0" normalizeH="0" baseline="3000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9" name="Line 193">
              <a:extLst>
                <a:ext uri="{FF2B5EF4-FFF2-40B4-BE49-F238E27FC236}">
                  <a16:creationId xmlns:a16="http://schemas.microsoft.com/office/drawing/2014/main" id="{F3B8636F-4630-4DE4-805E-BD122AA7C5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2813" y="2826832"/>
              <a:ext cx="0" cy="11551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Line 194">
              <a:extLst>
                <a:ext uri="{FF2B5EF4-FFF2-40B4-BE49-F238E27FC236}">
                  <a16:creationId xmlns:a16="http://schemas.microsoft.com/office/drawing/2014/main" id="{35880175-CCD6-418F-A3A6-DC43255B5B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43402" y="3686226"/>
              <a:ext cx="0" cy="3030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Line 195">
              <a:extLst>
                <a:ext uri="{FF2B5EF4-FFF2-40B4-BE49-F238E27FC236}">
                  <a16:creationId xmlns:a16="http://schemas.microsoft.com/office/drawing/2014/main" id="{958A66BC-E838-436B-A58E-D8EEE7F9C5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1437" y="3773498"/>
              <a:ext cx="0" cy="2109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Line 196">
              <a:extLst>
                <a:ext uri="{FF2B5EF4-FFF2-40B4-BE49-F238E27FC236}">
                  <a16:creationId xmlns:a16="http://schemas.microsoft.com/office/drawing/2014/main" id="{FEC5CF90-596F-4FAD-8B18-C26828A33D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8107" y="3369862"/>
              <a:ext cx="0" cy="6193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Line 197">
              <a:extLst>
                <a:ext uri="{FF2B5EF4-FFF2-40B4-BE49-F238E27FC236}">
                  <a16:creationId xmlns:a16="http://schemas.microsoft.com/office/drawing/2014/main" id="{3BC9CACD-ECE9-4418-B14B-A015766CED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8696" y="3758954"/>
              <a:ext cx="0" cy="2254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Line 204">
              <a:extLst>
                <a:ext uri="{FF2B5EF4-FFF2-40B4-BE49-F238E27FC236}">
                  <a16:creationId xmlns:a16="http://schemas.microsoft.com/office/drawing/2014/main" id="{A2FC9339-0CB4-4B17-AFF9-7A8E840261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8561" y="3468044"/>
              <a:ext cx="71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Rectangle 112">
              <a:extLst>
                <a:ext uri="{FF2B5EF4-FFF2-40B4-BE49-F238E27FC236}">
                  <a16:creationId xmlns:a16="http://schemas.microsoft.com/office/drawing/2014/main" id="{CFA090AF-192E-A440-BEBB-988DA2305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9914" y="4065620"/>
              <a:ext cx="7053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Rectangle 113">
              <a:extLst>
                <a:ext uri="{FF2B5EF4-FFF2-40B4-BE49-F238E27FC236}">
                  <a16:creationId xmlns:a16="http://schemas.microsoft.com/office/drawing/2014/main" id="{3EAD2910-59F6-7842-B09C-3154138CC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5579" y="4065620"/>
              <a:ext cx="7053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7" name="Rectangle 114">
              <a:extLst>
                <a:ext uri="{FF2B5EF4-FFF2-40B4-BE49-F238E27FC236}">
                  <a16:creationId xmlns:a16="http://schemas.microsoft.com/office/drawing/2014/main" id="{4EB41FB7-BA27-D043-93DB-3F56E5538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3663" y="4065620"/>
              <a:ext cx="1410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</a:t>
              </a:r>
              <a:endPara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8" name="Rectangle 116">
              <a:extLst>
                <a:ext uri="{FF2B5EF4-FFF2-40B4-BE49-F238E27FC236}">
                  <a16:creationId xmlns:a16="http://schemas.microsoft.com/office/drawing/2014/main" id="{E2F8FF2B-D59C-254B-89AB-72FB588D4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3012" y="4065620"/>
              <a:ext cx="1410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18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9" name="Rectangle 118">
              <a:extLst>
                <a:ext uri="{FF2B5EF4-FFF2-40B4-BE49-F238E27FC236}">
                  <a16:creationId xmlns:a16="http://schemas.microsoft.com/office/drawing/2014/main" id="{293011E4-1E64-0A4C-BCD2-AF32478F8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661" y="4065620"/>
              <a:ext cx="1410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24</a:t>
              </a:r>
              <a:endPara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0" name="Rectangle 120">
              <a:extLst>
                <a:ext uri="{FF2B5EF4-FFF2-40B4-BE49-F238E27FC236}">
                  <a16:creationId xmlns:a16="http://schemas.microsoft.com/office/drawing/2014/main" id="{A745F53B-A022-8B47-844F-124A997CB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7030" y="4065620"/>
              <a:ext cx="1410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30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Rectangle 122">
              <a:extLst>
                <a:ext uri="{FF2B5EF4-FFF2-40B4-BE49-F238E27FC236}">
                  <a16:creationId xmlns:a16="http://schemas.microsoft.com/office/drawing/2014/main" id="{3CD510C7-1B4B-D04F-B92B-B85A7A585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9678" y="4065620"/>
              <a:ext cx="1410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36</a:t>
              </a:r>
              <a:endPara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2" name="Rectangle 124">
              <a:extLst>
                <a:ext uri="{FF2B5EF4-FFF2-40B4-BE49-F238E27FC236}">
                  <a16:creationId xmlns:a16="http://schemas.microsoft.com/office/drawing/2014/main" id="{54A01AE6-8319-C34B-A2DD-367E9F1AD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1049" y="4065620"/>
              <a:ext cx="1410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42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3" name="Rectangle 126">
              <a:extLst>
                <a:ext uri="{FF2B5EF4-FFF2-40B4-BE49-F238E27FC236}">
                  <a16:creationId xmlns:a16="http://schemas.microsoft.com/office/drawing/2014/main" id="{FE6C98B5-D51A-7D45-98A7-4BD866882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3698" y="4065620"/>
              <a:ext cx="1410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48</a:t>
              </a:r>
              <a:endPara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4" name="Rectangle 128">
              <a:extLst>
                <a:ext uri="{FF2B5EF4-FFF2-40B4-BE49-F238E27FC236}">
                  <a16:creationId xmlns:a16="http://schemas.microsoft.com/office/drawing/2014/main" id="{273E8205-B00E-6940-ACBA-6A5FFCAD1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5066" y="4065620"/>
              <a:ext cx="1410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54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5" name="Rectangle 130">
              <a:extLst>
                <a:ext uri="{FF2B5EF4-FFF2-40B4-BE49-F238E27FC236}">
                  <a16:creationId xmlns:a16="http://schemas.microsoft.com/office/drawing/2014/main" id="{8B7DA9F7-C3D0-DE40-A388-2A8B2A6EB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7712" y="4065620"/>
              <a:ext cx="1410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60</a:t>
              </a:r>
              <a:endPara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Rectangle 132">
              <a:extLst>
                <a:ext uri="{FF2B5EF4-FFF2-40B4-BE49-F238E27FC236}">
                  <a16:creationId xmlns:a16="http://schemas.microsoft.com/office/drawing/2014/main" id="{0A52320D-C085-6643-9164-78460D332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9083" y="4065620"/>
              <a:ext cx="1410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66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" name="Rectangle 134">
              <a:extLst>
                <a:ext uri="{FF2B5EF4-FFF2-40B4-BE49-F238E27FC236}">
                  <a16:creationId xmlns:a16="http://schemas.microsoft.com/office/drawing/2014/main" id="{1A4E4A0E-9010-2146-8889-2375C4720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1730" y="4065620"/>
              <a:ext cx="1410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72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5" name="Rectangle 136">
              <a:extLst>
                <a:ext uri="{FF2B5EF4-FFF2-40B4-BE49-F238E27FC236}">
                  <a16:creationId xmlns:a16="http://schemas.microsoft.com/office/drawing/2014/main" id="{F1E3DCA5-E0A1-8E4C-8C37-EC8F5B0C9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3100" y="4065620"/>
              <a:ext cx="1410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78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6" name="Line 206">
              <a:extLst>
                <a:ext uri="{FF2B5EF4-FFF2-40B4-BE49-F238E27FC236}">
                  <a16:creationId xmlns:a16="http://schemas.microsoft.com/office/drawing/2014/main" id="{65D6A211-777A-49FA-842F-FB6C4D0AB3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8561" y="2952892"/>
              <a:ext cx="71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" name="Line 207">
              <a:extLst>
                <a:ext uri="{FF2B5EF4-FFF2-40B4-BE49-F238E27FC236}">
                  <a16:creationId xmlns:a16="http://schemas.microsoft.com/office/drawing/2014/main" id="{87198CBB-BC6D-494D-8FE7-7B6A4E0A7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8561" y="2432893"/>
              <a:ext cx="71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" name="Line 208">
              <a:extLst>
                <a:ext uri="{FF2B5EF4-FFF2-40B4-BE49-F238E27FC236}">
                  <a16:creationId xmlns:a16="http://schemas.microsoft.com/office/drawing/2014/main" id="{32FF0B25-8345-4006-9CE0-F39F27752B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8561" y="1912892"/>
              <a:ext cx="71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" name="Line 209">
              <a:extLst>
                <a:ext uri="{FF2B5EF4-FFF2-40B4-BE49-F238E27FC236}">
                  <a16:creationId xmlns:a16="http://schemas.microsoft.com/office/drawing/2014/main" id="{EDD28AB1-615E-452E-9E03-6A7387205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8561" y="1397741"/>
              <a:ext cx="71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" name="Line 210">
              <a:extLst>
                <a:ext uri="{FF2B5EF4-FFF2-40B4-BE49-F238E27FC236}">
                  <a16:creationId xmlns:a16="http://schemas.microsoft.com/office/drawing/2014/main" id="{9B3F1F0C-B057-46B2-8CE8-3C7B677D7A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0072" y="1397741"/>
              <a:ext cx="0" cy="25890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" name="Line 211">
              <a:extLst>
                <a:ext uri="{FF2B5EF4-FFF2-40B4-BE49-F238E27FC236}">
                  <a16:creationId xmlns:a16="http://schemas.microsoft.com/office/drawing/2014/main" id="{40BD02CB-ECAB-4F7A-8458-0E30BC76C3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2627" y="3986832"/>
              <a:ext cx="39280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" name="Line 212">
              <a:extLst>
                <a:ext uri="{FF2B5EF4-FFF2-40B4-BE49-F238E27FC236}">
                  <a16:creationId xmlns:a16="http://schemas.microsoft.com/office/drawing/2014/main" id="{510D8413-8588-4C08-B23D-A92A8F3367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60655" y="3986832"/>
              <a:ext cx="0" cy="545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3" name="Line 213">
              <a:extLst>
                <a:ext uri="{FF2B5EF4-FFF2-40B4-BE49-F238E27FC236}">
                  <a16:creationId xmlns:a16="http://schemas.microsoft.com/office/drawing/2014/main" id="{81F780D7-0330-4E13-84A5-E65EE85150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0072" y="3986832"/>
              <a:ext cx="0" cy="545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4" name="Line 214">
              <a:extLst>
                <a:ext uri="{FF2B5EF4-FFF2-40B4-BE49-F238E27FC236}">
                  <a16:creationId xmlns:a16="http://schemas.microsoft.com/office/drawing/2014/main" id="{9173E36F-6D6D-4C88-B685-5452CB0397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31443" y="3986832"/>
              <a:ext cx="0" cy="545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5" name="Line 215">
              <a:extLst>
                <a:ext uri="{FF2B5EF4-FFF2-40B4-BE49-F238E27FC236}">
                  <a16:creationId xmlns:a16="http://schemas.microsoft.com/office/drawing/2014/main" id="{9DCD536C-DD0E-407D-B367-B0FADA51B4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2813" y="3986832"/>
              <a:ext cx="0" cy="545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Line 216">
              <a:extLst>
                <a:ext uri="{FF2B5EF4-FFF2-40B4-BE49-F238E27FC236}">
                  <a16:creationId xmlns:a16="http://schemas.microsoft.com/office/drawing/2014/main" id="{39808B96-57FB-4022-B8AD-47C7D63B05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36737" y="3986832"/>
              <a:ext cx="0" cy="545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7" name="Line 217">
              <a:extLst>
                <a:ext uri="{FF2B5EF4-FFF2-40B4-BE49-F238E27FC236}">
                  <a16:creationId xmlns:a16="http://schemas.microsoft.com/office/drawing/2014/main" id="{E7571474-9E9C-47DC-BDFD-FCCEE5E191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8107" y="3986832"/>
              <a:ext cx="0" cy="545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8" name="Line 218">
              <a:extLst>
                <a:ext uri="{FF2B5EF4-FFF2-40B4-BE49-F238E27FC236}">
                  <a16:creationId xmlns:a16="http://schemas.microsoft.com/office/drawing/2014/main" id="{B4FDF95B-E804-4F43-A144-84F6F20E48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2031" y="3986832"/>
              <a:ext cx="0" cy="545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Line 219">
              <a:extLst>
                <a:ext uri="{FF2B5EF4-FFF2-40B4-BE49-F238E27FC236}">
                  <a16:creationId xmlns:a16="http://schemas.microsoft.com/office/drawing/2014/main" id="{951DB846-DB9F-4DAC-9A15-1E90D69476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43402" y="3986832"/>
              <a:ext cx="0" cy="545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0" name="Line 220">
              <a:extLst>
                <a:ext uri="{FF2B5EF4-FFF2-40B4-BE49-F238E27FC236}">
                  <a16:creationId xmlns:a16="http://schemas.microsoft.com/office/drawing/2014/main" id="{1C91181B-CC41-431F-BC4E-4C2468CEC0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44772" y="3986832"/>
              <a:ext cx="0" cy="545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1" name="Line 221">
              <a:extLst>
                <a:ext uri="{FF2B5EF4-FFF2-40B4-BE49-F238E27FC236}">
                  <a16:creationId xmlns:a16="http://schemas.microsoft.com/office/drawing/2014/main" id="{89FEA1F3-57FB-4C8F-BDC3-56B723A6BB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48696" y="3986832"/>
              <a:ext cx="0" cy="545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2" name="Line 222">
              <a:extLst>
                <a:ext uri="{FF2B5EF4-FFF2-40B4-BE49-F238E27FC236}">
                  <a16:creationId xmlns:a16="http://schemas.microsoft.com/office/drawing/2014/main" id="{899C87C7-67BD-4CFA-AFDC-97EE099068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50066" y="3986832"/>
              <a:ext cx="0" cy="545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3" name="Line 223">
              <a:extLst>
                <a:ext uri="{FF2B5EF4-FFF2-40B4-BE49-F238E27FC236}">
                  <a16:creationId xmlns:a16="http://schemas.microsoft.com/office/drawing/2014/main" id="{D62BB6C5-5A6A-43F8-8F99-0625F1027F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53990" y="3986832"/>
              <a:ext cx="0" cy="714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4" name="Line 224">
              <a:extLst>
                <a:ext uri="{FF2B5EF4-FFF2-40B4-BE49-F238E27FC236}">
                  <a16:creationId xmlns:a16="http://schemas.microsoft.com/office/drawing/2014/main" id="{B6E4645A-B48A-4763-9EEB-65CD0381B5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55361" y="3986832"/>
              <a:ext cx="0" cy="545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5" name="Line 225">
              <a:extLst>
                <a:ext uri="{FF2B5EF4-FFF2-40B4-BE49-F238E27FC236}">
                  <a16:creationId xmlns:a16="http://schemas.microsoft.com/office/drawing/2014/main" id="{DF30FB39-15AF-46B6-B57B-7733BB8BEE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732" y="3986832"/>
              <a:ext cx="0" cy="545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6" name="Rectangle 226">
              <a:extLst>
                <a:ext uri="{FF2B5EF4-FFF2-40B4-BE49-F238E27FC236}">
                  <a16:creationId xmlns:a16="http://schemas.microsoft.com/office/drawing/2014/main" id="{32179126-85EE-4CEA-8790-B9F8D07A6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8766" y="4474746"/>
              <a:ext cx="17312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163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7" name="Rectangle 227">
              <a:extLst>
                <a:ext uri="{FF2B5EF4-FFF2-40B4-BE49-F238E27FC236}">
                  <a16:creationId xmlns:a16="http://schemas.microsoft.com/office/drawing/2014/main" id="{801F5A9E-1EB2-49D1-96AF-A5E60BB6A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8766" y="4578057"/>
              <a:ext cx="17312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153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8" name="Rectangle 228">
              <a:extLst>
                <a:ext uri="{FF2B5EF4-FFF2-40B4-BE49-F238E27FC236}">
                  <a16:creationId xmlns:a16="http://schemas.microsoft.com/office/drawing/2014/main" id="{C6195E1D-51FA-4C92-B036-D388D8718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4283" y="4474746"/>
              <a:ext cx="173125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105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" name="Rectangle 229">
              <a:extLst>
                <a:ext uri="{FF2B5EF4-FFF2-40B4-BE49-F238E27FC236}">
                  <a16:creationId xmlns:a16="http://schemas.microsoft.com/office/drawing/2014/main" id="{88647DB0-0A63-4F0F-9BA2-99E8ED05D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136" y="4578057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95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0" name="Rectangle 231">
              <a:extLst>
                <a:ext uri="{FF2B5EF4-FFF2-40B4-BE49-F238E27FC236}">
                  <a16:creationId xmlns:a16="http://schemas.microsoft.com/office/drawing/2014/main" id="{A7E6D6BE-ABC2-491F-B287-FB9E4B342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487" y="4474746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73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1" name="Rectangle 232">
              <a:extLst>
                <a:ext uri="{FF2B5EF4-FFF2-40B4-BE49-F238E27FC236}">
                  <a16:creationId xmlns:a16="http://schemas.microsoft.com/office/drawing/2014/main" id="{79E6746D-9807-4AD8-9052-DF9172B49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5131" y="4578057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50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2" name="Rectangle 233">
              <a:extLst>
                <a:ext uri="{FF2B5EF4-FFF2-40B4-BE49-F238E27FC236}">
                  <a16:creationId xmlns:a16="http://schemas.microsoft.com/office/drawing/2014/main" id="{09DC0A27-41E0-4210-B1A3-A636E4BFE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8143" y="4474746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52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3" name="Rectangle 235">
              <a:extLst>
                <a:ext uri="{FF2B5EF4-FFF2-40B4-BE49-F238E27FC236}">
                  <a16:creationId xmlns:a16="http://schemas.microsoft.com/office/drawing/2014/main" id="{7B313F14-1EEE-4C18-86A8-5A2022ADE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7126" y="4578057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31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4" name="Rectangle 236">
              <a:extLst>
                <a:ext uri="{FF2B5EF4-FFF2-40B4-BE49-F238E27FC236}">
                  <a16:creationId xmlns:a16="http://schemas.microsoft.com/office/drawing/2014/main" id="{B45628AD-2421-45BD-BAC6-DD7EB3734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9798" y="4474746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38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Rectangle 237">
              <a:extLst>
                <a:ext uri="{FF2B5EF4-FFF2-40B4-BE49-F238E27FC236}">
                  <a16:creationId xmlns:a16="http://schemas.microsoft.com/office/drawing/2014/main" id="{A535AFBE-B92A-43FE-8632-A1517950D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9120" y="4578057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Rectangle 238">
              <a:extLst>
                <a:ext uri="{FF2B5EF4-FFF2-40B4-BE49-F238E27FC236}">
                  <a16:creationId xmlns:a16="http://schemas.microsoft.com/office/drawing/2014/main" id="{73BAD813-9116-4AAD-977C-85963B35C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1114" y="4474746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27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Rectangle 239">
              <a:extLst>
                <a:ext uri="{FF2B5EF4-FFF2-40B4-BE49-F238E27FC236}">
                  <a16:creationId xmlns:a16="http://schemas.microsoft.com/office/drawing/2014/main" id="{A0C1FD77-9191-4BE9-9F5B-A392502EB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1114" y="4578057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13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Rectangle 240">
              <a:extLst>
                <a:ext uri="{FF2B5EF4-FFF2-40B4-BE49-F238E27FC236}">
                  <a16:creationId xmlns:a16="http://schemas.microsoft.com/office/drawing/2014/main" id="{C0C3D41A-63BB-4D91-B1D1-785C361DC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4802" y="4474746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15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9" name="Rectangle 241">
              <a:extLst>
                <a:ext uri="{FF2B5EF4-FFF2-40B4-BE49-F238E27FC236}">
                  <a16:creationId xmlns:a16="http://schemas.microsoft.com/office/drawing/2014/main" id="{07749678-BACA-47BF-A22E-F62D9AA11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3656" y="4578057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0" name="Rectangle 242">
              <a:extLst>
                <a:ext uri="{FF2B5EF4-FFF2-40B4-BE49-F238E27FC236}">
                  <a16:creationId xmlns:a16="http://schemas.microsoft.com/office/drawing/2014/main" id="{AEB167BF-BB70-4A95-BBDA-297E37E16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6418" y="4474746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1" name="Rectangle 243">
              <a:extLst>
                <a:ext uri="{FF2B5EF4-FFF2-40B4-BE49-F238E27FC236}">
                  <a16:creationId xmlns:a16="http://schemas.microsoft.com/office/drawing/2014/main" id="{A5491CA6-99A3-4C23-A75D-679B6B4A6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1576" y="4578057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2" name="Rectangle 244">
              <a:extLst>
                <a:ext uri="{FF2B5EF4-FFF2-40B4-BE49-F238E27FC236}">
                  <a16:creationId xmlns:a16="http://schemas.microsoft.com/office/drawing/2014/main" id="{835B8B82-7916-41F6-9FC9-B99C14C4A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8073" y="4474746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3" name="Rectangle 245">
              <a:extLst>
                <a:ext uri="{FF2B5EF4-FFF2-40B4-BE49-F238E27FC236}">
                  <a16:creationId xmlns:a16="http://schemas.microsoft.com/office/drawing/2014/main" id="{20A864A0-2398-4E29-BC88-951B1A748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9496" y="4578057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4" name="Rectangle 246">
              <a:extLst>
                <a:ext uri="{FF2B5EF4-FFF2-40B4-BE49-F238E27FC236}">
                  <a16:creationId xmlns:a16="http://schemas.microsoft.com/office/drawing/2014/main" id="{75000FEE-5D18-4F05-9807-3C49C7E0F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3108" y="4474746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18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5" name="Rectangle 247">
              <a:extLst>
                <a:ext uri="{FF2B5EF4-FFF2-40B4-BE49-F238E27FC236}">
                  <a16:creationId xmlns:a16="http://schemas.microsoft.com/office/drawing/2014/main" id="{A47A9012-9441-40A0-B791-029933EC9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3108" y="4578057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6" name="Rectangle 248">
              <a:extLst>
                <a:ext uri="{FF2B5EF4-FFF2-40B4-BE49-F238E27FC236}">
                  <a16:creationId xmlns:a16="http://schemas.microsoft.com/office/drawing/2014/main" id="{16436F26-310C-49BC-87C0-89794C7C4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9730" y="4474746"/>
              <a:ext cx="11541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7" name="Rectangle 249">
              <a:extLst>
                <a:ext uri="{FF2B5EF4-FFF2-40B4-BE49-F238E27FC236}">
                  <a16:creationId xmlns:a16="http://schemas.microsoft.com/office/drawing/2014/main" id="{61AE1B7E-5828-4B7E-9A66-448A255FA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416" y="4578057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8" name="Rectangle 250">
              <a:extLst>
                <a:ext uri="{FF2B5EF4-FFF2-40B4-BE49-F238E27FC236}">
                  <a16:creationId xmlns:a16="http://schemas.microsoft.com/office/drawing/2014/main" id="{D9148667-2E6B-4D64-AD0A-C328F6FF1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5333" y="4474746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9" name="Rectangle 251">
              <a:extLst>
                <a:ext uri="{FF2B5EF4-FFF2-40B4-BE49-F238E27FC236}">
                  <a16:creationId xmlns:a16="http://schemas.microsoft.com/office/drawing/2014/main" id="{3626314F-A553-4D8F-902E-7DFF2CE7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5333" y="4578057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0" name="Rectangle 252">
              <a:extLst>
                <a:ext uri="{FF2B5EF4-FFF2-40B4-BE49-F238E27FC236}">
                  <a16:creationId xmlns:a16="http://schemas.microsoft.com/office/drawing/2014/main" id="{418F2229-9A72-476C-9823-EFFB137C4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3253" y="4474746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" name="Rectangle 253">
              <a:extLst>
                <a:ext uri="{FF2B5EF4-FFF2-40B4-BE49-F238E27FC236}">
                  <a16:creationId xmlns:a16="http://schemas.microsoft.com/office/drawing/2014/main" id="{6C99FA3C-8AEF-45EE-A18E-E7E91FE63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3253" y="4578057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" name="Rectangle 254">
              <a:extLst>
                <a:ext uri="{FF2B5EF4-FFF2-40B4-BE49-F238E27FC236}">
                  <a16:creationId xmlns:a16="http://schemas.microsoft.com/office/drawing/2014/main" id="{EBD5924F-968F-486F-9F9B-7A39C572A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1170" y="4474746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" name="Rectangle 255">
              <a:extLst>
                <a:ext uri="{FF2B5EF4-FFF2-40B4-BE49-F238E27FC236}">
                  <a16:creationId xmlns:a16="http://schemas.microsoft.com/office/drawing/2014/main" id="{4C902E68-FF20-4900-BAE2-F1B476F1D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1170" y="4578057"/>
              <a:ext cx="5770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" name="Line 281">
              <a:extLst>
                <a:ext uri="{FF2B5EF4-FFF2-40B4-BE49-F238E27FC236}">
                  <a16:creationId xmlns:a16="http://schemas.microsoft.com/office/drawing/2014/main" id="{6C8F726F-3D4C-4673-9D29-C1C84D5994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8561" y="3986832"/>
              <a:ext cx="715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5" name="Rectangle 282">
              <a:extLst>
                <a:ext uri="{FF2B5EF4-FFF2-40B4-BE49-F238E27FC236}">
                  <a16:creationId xmlns:a16="http://schemas.microsoft.com/office/drawing/2014/main" id="{0D378504-8348-4BFF-8937-63B3DE8FF6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42641" y="2624196"/>
              <a:ext cx="5466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+mn-cs"/>
                </a:rPr>
                <a:t>OS (%)</a:t>
              </a:r>
              <a:endPara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" name="Freeform 299">
              <a:extLst>
                <a:ext uri="{FF2B5EF4-FFF2-40B4-BE49-F238E27FC236}">
                  <a16:creationId xmlns:a16="http://schemas.microsoft.com/office/drawing/2014/main" id="{293EACFC-9F56-4230-8061-AD65935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072" y="1400165"/>
              <a:ext cx="3764573" cy="2397577"/>
            </a:xfrm>
            <a:custGeom>
              <a:avLst/>
              <a:gdLst>
                <a:gd name="T0" fmla="*/ 28 w 2948"/>
                <a:gd name="T1" fmla="*/ 10 h 1978"/>
                <a:gd name="T2" fmla="*/ 38 w 2948"/>
                <a:gd name="T3" fmla="*/ 46 h 1978"/>
                <a:gd name="T4" fmla="*/ 54 w 2948"/>
                <a:gd name="T5" fmla="*/ 92 h 1978"/>
                <a:gd name="T6" fmla="*/ 62 w 2948"/>
                <a:gd name="T7" fmla="*/ 140 h 1978"/>
                <a:gd name="T8" fmla="*/ 70 w 2948"/>
                <a:gd name="T9" fmla="*/ 174 h 1978"/>
                <a:gd name="T10" fmla="*/ 78 w 2948"/>
                <a:gd name="T11" fmla="*/ 285 h 1978"/>
                <a:gd name="T12" fmla="*/ 92 w 2948"/>
                <a:gd name="T13" fmla="*/ 339 h 1978"/>
                <a:gd name="T14" fmla="*/ 102 w 2948"/>
                <a:gd name="T15" fmla="*/ 367 h 1978"/>
                <a:gd name="T16" fmla="*/ 112 w 2948"/>
                <a:gd name="T17" fmla="*/ 431 h 1978"/>
                <a:gd name="T18" fmla="*/ 126 w 2948"/>
                <a:gd name="T19" fmla="*/ 457 h 1978"/>
                <a:gd name="T20" fmla="*/ 142 w 2948"/>
                <a:gd name="T21" fmla="*/ 495 h 1978"/>
                <a:gd name="T22" fmla="*/ 166 w 2948"/>
                <a:gd name="T23" fmla="*/ 539 h 1978"/>
                <a:gd name="T24" fmla="*/ 184 w 2948"/>
                <a:gd name="T25" fmla="*/ 561 h 1978"/>
                <a:gd name="T26" fmla="*/ 194 w 2948"/>
                <a:gd name="T27" fmla="*/ 599 h 1978"/>
                <a:gd name="T28" fmla="*/ 208 w 2948"/>
                <a:gd name="T29" fmla="*/ 651 h 1978"/>
                <a:gd name="T30" fmla="*/ 220 w 2948"/>
                <a:gd name="T31" fmla="*/ 708 h 1978"/>
                <a:gd name="T32" fmla="*/ 230 w 2948"/>
                <a:gd name="T33" fmla="*/ 734 h 1978"/>
                <a:gd name="T34" fmla="*/ 250 w 2948"/>
                <a:gd name="T35" fmla="*/ 760 h 1978"/>
                <a:gd name="T36" fmla="*/ 256 w 2948"/>
                <a:gd name="T37" fmla="*/ 786 h 1978"/>
                <a:gd name="T38" fmla="*/ 268 w 2948"/>
                <a:gd name="T39" fmla="*/ 810 h 1978"/>
                <a:gd name="T40" fmla="*/ 282 w 2948"/>
                <a:gd name="T41" fmla="*/ 850 h 1978"/>
                <a:gd name="T42" fmla="*/ 300 w 2948"/>
                <a:gd name="T43" fmla="*/ 888 h 1978"/>
                <a:gd name="T44" fmla="*/ 326 w 2948"/>
                <a:gd name="T45" fmla="*/ 914 h 1978"/>
                <a:gd name="T46" fmla="*/ 346 w 2948"/>
                <a:gd name="T47" fmla="*/ 940 h 1978"/>
                <a:gd name="T48" fmla="*/ 354 w 2948"/>
                <a:gd name="T49" fmla="*/ 966 h 1978"/>
                <a:gd name="T50" fmla="*/ 362 w 2948"/>
                <a:gd name="T51" fmla="*/ 994 h 1978"/>
                <a:gd name="T52" fmla="*/ 372 w 2948"/>
                <a:gd name="T53" fmla="*/ 1022 h 1978"/>
                <a:gd name="T54" fmla="*/ 380 w 2948"/>
                <a:gd name="T55" fmla="*/ 1046 h 1978"/>
                <a:gd name="T56" fmla="*/ 392 w 2948"/>
                <a:gd name="T57" fmla="*/ 1070 h 1978"/>
                <a:gd name="T58" fmla="*/ 416 w 2948"/>
                <a:gd name="T59" fmla="*/ 1096 h 1978"/>
                <a:gd name="T60" fmla="*/ 442 w 2948"/>
                <a:gd name="T61" fmla="*/ 1134 h 1978"/>
                <a:gd name="T62" fmla="*/ 468 w 2948"/>
                <a:gd name="T63" fmla="*/ 1162 h 1978"/>
                <a:gd name="T64" fmla="*/ 500 w 2948"/>
                <a:gd name="T65" fmla="*/ 1187 h 1978"/>
                <a:gd name="T66" fmla="*/ 526 w 2948"/>
                <a:gd name="T67" fmla="*/ 1215 h 1978"/>
                <a:gd name="T68" fmla="*/ 564 w 2948"/>
                <a:gd name="T69" fmla="*/ 1241 h 1978"/>
                <a:gd name="T70" fmla="*/ 582 w 2948"/>
                <a:gd name="T71" fmla="*/ 1279 h 1978"/>
                <a:gd name="T72" fmla="*/ 582 w 2948"/>
                <a:gd name="T73" fmla="*/ 1307 h 1978"/>
                <a:gd name="T74" fmla="*/ 628 w 2948"/>
                <a:gd name="T75" fmla="*/ 1335 h 1978"/>
                <a:gd name="T76" fmla="*/ 674 w 2948"/>
                <a:gd name="T77" fmla="*/ 1371 h 1978"/>
                <a:gd name="T78" fmla="*/ 730 w 2948"/>
                <a:gd name="T79" fmla="*/ 1439 h 1978"/>
                <a:gd name="T80" fmla="*/ 768 w 2948"/>
                <a:gd name="T81" fmla="*/ 1479 h 1978"/>
                <a:gd name="T82" fmla="*/ 804 w 2948"/>
                <a:gd name="T83" fmla="*/ 1505 h 1978"/>
                <a:gd name="T84" fmla="*/ 832 w 2948"/>
                <a:gd name="T85" fmla="*/ 1529 h 1978"/>
                <a:gd name="T86" fmla="*/ 866 w 2948"/>
                <a:gd name="T87" fmla="*/ 1555 h 1978"/>
                <a:gd name="T88" fmla="*/ 898 w 2948"/>
                <a:gd name="T89" fmla="*/ 1585 h 1978"/>
                <a:gd name="T90" fmla="*/ 966 w 2948"/>
                <a:gd name="T91" fmla="*/ 1625 h 1978"/>
                <a:gd name="T92" fmla="*/ 1022 w 2948"/>
                <a:gd name="T93" fmla="*/ 1649 h 1978"/>
                <a:gd name="T94" fmla="*/ 1052 w 2948"/>
                <a:gd name="T95" fmla="*/ 1680 h 1978"/>
                <a:gd name="T96" fmla="*/ 1060 w 2948"/>
                <a:gd name="T97" fmla="*/ 1708 h 1978"/>
                <a:gd name="T98" fmla="*/ 1118 w 2948"/>
                <a:gd name="T99" fmla="*/ 1734 h 1978"/>
                <a:gd name="T100" fmla="*/ 1206 w 2948"/>
                <a:gd name="T101" fmla="*/ 1760 h 1978"/>
                <a:gd name="T102" fmla="*/ 1226 w 2948"/>
                <a:gd name="T103" fmla="*/ 1788 h 1978"/>
                <a:gd name="T104" fmla="*/ 1290 w 2948"/>
                <a:gd name="T105" fmla="*/ 1830 h 1978"/>
                <a:gd name="T106" fmla="*/ 1336 w 2948"/>
                <a:gd name="T107" fmla="*/ 1856 h 1978"/>
                <a:gd name="T108" fmla="*/ 1504 w 2948"/>
                <a:gd name="T109" fmla="*/ 1886 h 1978"/>
                <a:gd name="T110" fmla="*/ 1828 w 2948"/>
                <a:gd name="T111" fmla="*/ 1910 h 1978"/>
                <a:gd name="T112" fmla="*/ 2398 w 2948"/>
                <a:gd name="T113" fmla="*/ 1958 h 1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48" h="1978">
                  <a:moveTo>
                    <a:pt x="0" y="0"/>
                  </a:moveTo>
                  <a:lnTo>
                    <a:pt x="18" y="0"/>
                  </a:lnTo>
                  <a:lnTo>
                    <a:pt x="18" y="10"/>
                  </a:lnTo>
                  <a:lnTo>
                    <a:pt x="28" y="10"/>
                  </a:lnTo>
                  <a:lnTo>
                    <a:pt x="28" y="36"/>
                  </a:lnTo>
                  <a:lnTo>
                    <a:pt x="34" y="36"/>
                  </a:lnTo>
                  <a:lnTo>
                    <a:pt x="34" y="46"/>
                  </a:lnTo>
                  <a:lnTo>
                    <a:pt x="38" y="46"/>
                  </a:lnTo>
                  <a:lnTo>
                    <a:pt x="38" y="52"/>
                  </a:lnTo>
                  <a:lnTo>
                    <a:pt x="42" y="52"/>
                  </a:lnTo>
                  <a:lnTo>
                    <a:pt x="42" y="92"/>
                  </a:lnTo>
                  <a:lnTo>
                    <a:pt x="54" y="92"/>
                  </a:lnTo>
                  <a:lnTo>
                    <a:pt x="54" y="116"/>
                  </a:lnTo>
                  <a:lnTo>
                    <a:pt x="58" y="116"/>
                  </a:lnTo>
                  <a:lnTo>
                    <a:pt x="58" y="140"/>
                  </a:lnTo>
                  <a:lnTo>
                    <a:pt x="62" y="140"/>
                  </a:lnTo>
                  <a:lnTo>
                    <a:pt x="62" y="160"/>
                  </a:lnTo>
                  <a:lnTo>
                    <a:pt x="66" y="160"/>
                  </a:lnTo>
                  <a:lnTo>
                    <a:pt x="66" y="174"/>
                  </a:lnTo>
                  <a:lnTo>
                    <a:pt x="70" y="174"/>
                  </a:lnTo>
                  <a:lnTo>
                    <a:pt x="70" y="251"/>
                  </a:lnTo>
                  <a:lnTo>
                    <a:pt x="74" y="251"/>
                  </a:lnTo>
                  <a:lnTo>
                    <a:pt x="74" y="285"/>
                  </a:lnTo>
                  <a:lnTo>
                    <a:pt x="78" y="285"/>
                  </a:lnTo>
                  <a:lnTo>
                    <a:pt x="78" y="299"/>
                  </a:lnTo>
                  <a:lnTo>
                    <a:pt x="84" y="299"/>
                  </a:lnTo>
                  <a:lnTo>
                    <a:pt x="84" y="339"/>
                  </a:lnTo>
                  <a:lnTo>
                    <a:pt x="92" y="339"/>
                  </a:lnTo>
                  <a:lnTo>
                    <a:pt x="92" y="353"/>
                  </a:lnTo>
                  <a:lnTo>
                    <a:pt x="98" y="353"/>
                  </a:lnTo>
                  <a:lnTo>
                    <a:pt x="98" y="367"/>
                  </a:lnTo>
                  <a:lnTo>
                    <a:pt x="102" y="367"/>
                  </a:lnTo>
                  <a:lnTo>
                    <a:pt x="102" y="403"/>
                  </a:lnTo>
                  <a:lnTo>
                    <a:pt x="108" y="403"/>
                  </a:lnTo>
                  <a:lnTo>
                    <a:pt x="108" y="431"/>
                  </a:lnTo>
                  <a:lnTo>
                    <a:pt x="112" y="431"/>
                  </a:lnTo>
                  <a:lnTo>
                    <a:pt x="112" y="445"/>
                  </a:lnTo>
                  <a:lnTo>
                    <a:pt x="122" y="445"/>
                  </a:lnTo>
                  <a:lnTo>
                    <a:pt x="122" y="457"/>
                  </a:lnTo>
                  <a:lnTo>
                    <a:pt x="126" y="457"/>
                  </a:lnTo>
                  <a:lnTo>
                    <a:pt x="126" y="481"/>
                  </a:lnTo>
                  <a:lnTo>
                    <a:pt x="130" y="481"/>
                  </a:lnTo>
                  <a:lnTo>
                    <a:pt x="130" y="495"/>
                  </a:lnTo>
                  <a:lnTo>
                    <a:pt x="142" y="495"/>
                  </a:lnTo>
                  <a:lnTo>
                    <a:pt x="142" y="509"/>
                  </a:lnTo>
                  <a:lnTo>
                    <a:pt x="162" y="509"/>
                  </a:lnTo>
                  <a:lnTo>
                    <a:pt x="162" y="539"/>
                  </a:lnTo>
                  <a:lnTo>
                    <a:pt x="166" y="539"/>
                  </a:lnTo>
                  <a:lnTo>
                    <a:pt x="166" y="549"/>
                  </a:lnTo>
                  <a:lnTo>
                    <a:pt x="172" y="549"/>
                  </a:lnTo>
                  <a:lnTo>
                    <a:pt x="172" y="561"/>
                  </a:lnTo>
                  <a:lnTo>
                    <a:pt x="184" y="561"/>
                  </a:lnTo>
                  <a:lnTo>
                    <a:pt x="184" y="577"/>
                  </a:lnTo>
                  <a:lnTo>
                    <a:pt x="188" y="577"/>
                  </a:lnTo>
                  <a:lnTo>
                    <a:pt x="188" y="599"/>
                  </a:lnTo>
                  <a:lnTo>
                    <a:pt x="194" y="599"/>
                  </a:lnTo>
                  <a:lnTo>
                    <a:pt x="194" y="615"/>
                  </a:lnTo>
                  <a:lnTo>
                    <a:pt x="202" y="615"/>
                  </a:lnTo>
                  <a:lnTo>
                    <a:pt x="202" y="651"/>
                  </a:lnTo>
                  <a:lnTo>
                    <a:pt x="208" y="651"/>
                  </a:lnTo>
                  <a:lnTo>
                    <a:pt x="208" y="669"/>
                  </a:lnTo>
                  <a:lnTo>
                    <a:pt x="210" y="671"/>
                  </a:lnTo>
                  <a:lnTo>
                    <a:pt x="210" y="708"/>
                  </a:lnTo>
                  <a:lnTo>
                    <a:pt x="220" y="708"/>
                  </a:lnTo>
                  <a:lnTo>
                    <a:pt x="220" y="720"/>
                  </a:lnTo>
                  <a:lnTo>
                    <a:pt x="224" y="720"/>
                  </a:lnTo>
                  <a:lnTo>
                    <a:pt x="224" y="734"/>
                  </a:lnTo>
                  <a:lnTo>
                    <a:pt x="230" y="734"/>
                  </a:lnTo>
                  <a:lnTo>
                    <a:pt x="230" y="746"/>
                  </a:lnTo>
                  <a:lnTo>
                    <a:pt x="236" y="746"/>
                  </a:lnTo>
                  <a:lnTo>
                    <a:pt x="236" y="760"/>
                  </a:lnTo>
                  <a:lnTo>
                    <a:pt x="250" y="760"/>
                  </a:lnTo>
                  <a:lnTo>
                    <a:pt x="250" y="770"/>
                  </a:lnTo>
                  <a:lnTo>
                    <a:pt x="254" y="770"/>
                  </a:lnTo>
                  <a:lnTo>
                    <a:pt x="254" y="786"/>
                  </a:lnTo>
                  <a:lnTo>
                    <a:pt x="256" y="786"/>
                  </a:lnTo>
                  <a:lnTo>
                    <a:pt x="256" y="798"/>
                  </a:lnTo>
                  <a:lnTo>
                    <a:pt x="260" y="798"/>
                  </a:lnTo>
                  <a:lnTo>
                    <a:pt x="260" y="810"/>
                  </a:lnTo>
                  <a:lnTo>
                    <a:pt x="268" y="810"/>
                  </a:lnTo>
                  <a:lnTo>
                    <a:pt x="268" y="838"/>
                  </a:lnTo>
                  <a:lnTo>
                    <a:pt x="274" y="838"/>
                  </a:lnTo>
                  <a:lnTo>
                    <a:pt x="274" y="850"/>
                  </a:lnTo>
                  <a:lnTo>
                    <a:pt x="282" y="850"/>
                  </a:lnTo>
                  <a:lnTo>
                    <a:pt x="282" y="860"/>
                  </a:lnTo>
                  <a:lnTo>
                    <a:pt x="290" y="860"/>
                  </a:lnTo>
                  <a:lnTo>
                    <a:pt x="290" y="888"/>
                  </a:lnTo>
                  <a:lnTo>
                    <a:pt x="300" y="888"/>
                  </a:lnTo>
                  <a:lnTo>
                    <a:pt x="300" y="900"/>
                  </a:lnTo>
                  <a:lnTo>
                    <a:pt x="308" y="900"/>
                  </a:lnTo>
                  <a:lnTo>
                    <a:pt x="308" y="914"/>
                  </a:lnTo>
                  <a:lnTo>
                    <a:pt x="326" y="914"/>
                  </a:lnTo>
                  <a:lnTo>
                    <a:pt x="326" y="928"/>
                  </a:lnTo>
                  <a:lnTo>
                    <a:pt x="338" y="928"/>
                  </a:lnTo>
                  <a:lnTo>
                    <a:pt x="338" y="940"/>
                  </a:lnTo>
                  <a:lnTo>
                    <a:pt x="346" y="940"/>
                  </a:lnTo>
                  <a:lnTo>
                    <a:pt x="346" y="954"/>
                  </a:lnTo>
                  <a:lnTo>
                    <a:pt x="350" y="954"/>
                  </a:lnTo>
                  <a:lnTo>
                    <a:pt x="350" y="966"/>
                  </a:lnTo>
                  <a:lnTo>
                    <a:pt x="354" y="966"/>
                  </a:lnTo>
                  <a:lnTo>
                    <a:pt x="354" y="980"/>
                  </a:lnTo>
                  <a:lnTo>
                    <a:pt x="358" y="980"/>
                  </a:lnTo>
                  <a:lnTo>
                    <a:pt x="358" y="994"/>
                  </a:lnTo>
                  <a:lnTo>
                    <a:pt x="362" y="994"/>
                  </a:lnTo>
                  <a:lnTo>
                    <a:pt x="362" y="1006"/>
                  </a:lnTo>
                  <a:lnTo>
                    <a:pt x="368" y="1006"/>
                  </a:lnTo>
                  <a:lnTo>
                    <a:pt x="368" y="1022"/>
                  </a:lnTo>
                  <a:lnTo>
                    <a:pt x="372" y="1022"/>
                  </a:lnTo>
                  <a:lnTo>
                    <a:pt x="372" y="1032"/>
                  </a:lnTo>
                  <a:lnTo>
                    <a:pt x="374" y="1032"/>
                  </a:lnTo>
                  <a:lnTo>
                    <a:pt x="374" y="1046"/>
                  </a:lnTo>
                  <a:lnTo>
                    <a:pt x="380" y="1046"/>
                  </a:lnTo>
                  <a:lnTo>
                    <a:pt x="380" y="1058"/>
                  </a:lnTo>
                  <a:lnTo>
                    <a:pt x="384" y="1058"/>
                  </a:lnTo>
                  <a:lnTo>
                    <a:pt x="384" y="1070"/>
                  </a:lnTo>
                  <a:lnTo>
                    <a:pt x="392" y="1070"/>
                  </a:lnTo>
                  <a:lnTo>
                    <a:pt x="392" y="1084"/>
                  </a:lnTo>
                  <a:lnTo>
                    <a:pt x="414" y="1084"/>
                  </a:lnTo>
                  <a:lnTo>
                    <a:pt x="414" y="1096"/>
                  </a:lnTo>
                  <a:lnTo>
                    <a:pt x="416" y="1096"/>
                  </a:lnTo>
                  <a:lnTo>
                    <a:pt x="416" y="1124"/>
                  </a:lnTo>
                  <a:lnTo>
                    <a:pt x="428" y="1124"/>
                  </a:lnTo>
                  <a:lnTo>
                    <a:pt x="428" y="1134"/>
                  </a:lnTo>
                  <a:lnTo>
                    <a:pt x="442" y="1134"/>
                  </a:lnTo>
                  <a:lnTo>
                    <a:pt x="442" y="1152"/>
                  </a:lnTo>
                  <a:lnTo>
                    <a:pt x="460" y="1152"/>
                  </a:lnTo>
                  <a:lnTo>
                    <a:pt x="460" y="1162"/>
                  </a:lnTo>
                  <a:lnTo>
                    <a:pt x="468" y="1162"/>
                  </a:lnTo>
                  <a:lnTo>
                    <a:pt x="468" y="1177"/>
                  </a:lnTo>
                  <a:lnTo>
                    <a:pt x="486" y="1177"/>
                  </a:lnTo>
                  <a:lnTo>
                    <a:pt x="486" y="1187"/>
                  </a:lnTo>
                  <a:lnTo>
                    <a:pt x="500" y="1187"/>
                  </a:lnTo>
                  <a:lnTo>
                    <a:pt x="500" y="1203"/>
                  </a:lnTo>
                  <a:lnTo>
                    <a:pt x="508" y="1203"/>
                  </a:lnTo>
                  <a:lnTo>
                    <a:pt x="508" y="1215"/>
                  </a:lnTo>
                  <a:lnTo>
                    <a:pt x="526" y="1215"/>
                  </a:lnTo>
                  <a:lnTo>
                    <a:pt x="526" y="1229"/>
                  </a:lnTo>
                  <a:lnTo>
                    <a:pt x="540" y="1229"/>
                  </a:lnTo>
                  <a:lnTo>
                    <a:pt x="540" y="1241"/>
                  </a:lnTo>
                  <a:lnTo>
                    <a:pt x="564" y="1241"/>
                  </a:lnTo>
                  <a:lnTo>
                    <a:pt x="564" y="1267"/>
                  </a:lnTo>
                  <a:lnTo>
                    <a:pt x="574" y="1267"/>
                  </a:lnTo>
                  <a:lnTo>
                    <a:pt x="574" y="1279"/>
                  </a:lnTo>
                  <a:lnTo>
                    <a:pt x="582" y="1279"/>
                  </a:lnTo>
                  <a:lnTo>
                    <a:pt x="582" y="1279"/>
                  </a:lnTo>
                  <a:lnTo>
                    <a:pt x="582" y="1293"/>
                  </a:lnTo>
                  <a:lnTo>
                    <a:pt x="582" y="1303"/>
                  </a:lnTo>
                  <a:lnTo>
                    <a:pt x="582" y="1307"/>
                  </a:lnTo>
                  <a:lnTo>
                    <a:pt x="582" y="1307"/>
                  </a:lnTo>
                  <a:lnTo>
                    <a:pt x="614" y="1307"/>
                  </a:lnTo>
                  <a:lnTo>
                    <a:pt x="614" y="1335"/>
                  </a:lnTo>
                  <a:lnTo>
                    <a:pt x="628" y="1335"/>
                  </a:lnTo>
                  <a:lnTo>
                    <a:pt x="628" y="1345"/>
                  </a:lnTo>
                  <a:lnTo>
                    <a:pt x="662" y="1345"/>
                  </a:lnTo>
                  <a:lnTo>
                    <a:pt x="662" y="1371"/>
                  </a:lnTo>
                  <a:lnTo>
                    <a:pt x="674" y="1371"/>
                  </a:lnTo>
                  <a:lnTo>
                    <a:pt x="674" y="1399"/>
                  </a:lnTo>
                  <a:lnTo>
                    <a:pt x="688" y="1399"/>
                  </a:lnTo>
                  <a:lnTo>
                    <a:pt x="688" y="1439"/>
                  </a:lnTo>
                  <a:lnTo>
                    <a:pt x="730" y="1439"/>
                  </a:lnTo>
                  <a:lnTo>
                    <a:pt x="730" y="1449"/>
                  </a:lnTo>
                  <a:lnTo>
                    <a:pt x="746" y="1449"/>
                  </a:lnTo>
                  <a:lnTo>
                    <a:pt x="746" y="1479"/>
                  </a:lnTo>
                  <a:lnTo>
                    <a:pt x="768" y="1479"/>
                  </a:lnTo>
                  <a:lnTo>
                    <a:pt x="768" y="1491"/>
                  </a:lnTo>
                  <a:lnTo>
                    <a:pt x="798" y="1491"/>
                  </a:lnTo>
                  <a:lnTo>
                    <a:pt x="798" y="1505"/>
                  </a:lnTo>
                  <a:lnTo>
                    <a:pt x="804" y="1505"/>
                  </a:lnTo>
                  <a:lnTo>
                    <a:pt x="804" y="1517"/>
                  </a:lnTo>
                  <a:lnTo>
                    <a:pt x="820" y="1517"/>
                  </a:lnTo>
                  <a:lnTo>
                    <a:pt x="820" y="1529"/>
                  </a:lnTo>
                  <a:lnTo>
                    <a:pt x="832" y="1529"/>
                  </a:lnTo>
                  <a:lnTo>
                    <a:pt x="832" y="1543"/>
                  </a:lnTo>
                  <a:lnTo>
                    <a:pt x="858" y="1543"/>
                  </a:lnTo>
                  <a:lnTo>
                    <a:pt x="858" y="1555"/>
                  </a:lnTo>
                  <a:lnTo>
                    <a:pt x="866" y="1555"/>
                  </a:lnTo>
                  <a:lnTo>
                    <a:pt x="866" y="1571"/>
                  </a:lnTo>
                  <a:lnTo>
                    <a:pt x="870" y="1571"/>
                  </a:lnTo>
                  <a:lnTo>
                    <a:pt x="870" y="1585"/>
                  </a:lnTo>
                  <a:lnTo>
                    <a:pt x="898" y="1585"/>
                  </a:lnTo>
                  <a:lnTo>
                    <a:pt x="898" y="1597"/>
                  </a:lnTo>
                  <a:lnTo>
                    <a:pt x="938" y="1597"/>
                  </a:lnTo>
                  <a:lnTo>
                    <a:pt x="938" y="1625"/>
                  </a:lnTo>
                  <a:lnTo>
                    <a:pt x="966" y="1625"/>
                  </a:lnTo>
                  <a:lnTo>
                    <a:pt x="966" y="1635"/>
                  </a:lnTo>
                  <a:lnTo>
                    <a:pt x="988" y="1635"/>
                  </a:lnTo>
                  <a:lnTo>
                    <a:pt x="988" y="1649"/>
                  </a:lnTo>
                  <a:lnTo>
                    <a:pt x="1022" y="1649"/>
                  </a:lnTo>
                  <a:lnTo>
                    <a:pt x="1022" y="1664"/>
                  </a:lnTo>
                  <a:lnTo>
                    <a:pt x="1046" y="1664"/>
                  </a:lnTo>
                  <a:lnTo>
                    <a:pt x="1046" y="1680"/>
                  </a:lnTo>
                  <a:lnTo>
                    <a:pt x="1052" y="1680"/>
                  </a:lnTo>
                  <a:lnTo>
                    <a:pt x="1052" y="1694"/>
                  </a:lnTo>
                  <a:lnTo>
                    <a:pt x="1056" y="1694"/>
                  </a:lnTo>
                  <a:lnTo>
                    <a:pt x="1056" y="1708"/>
                  </a:lnTo>
                  <a:lnTo>
                    <a:pt x="1060" y="1708"/>
                  </a:lnTo>
                  <a:lnTo>
                    <a:pt x="1060" y="1720"/>
                  </a:lnTo>
                  <a:lnTo>
                    <a:pt x="1100" y="1720"/>
                  </a:lnTo>
                  <a:lnTo>
                    <a:pt x="1100" y="1734"/>
                  </a:lnTo>
                  <a:lnTo>
                    <a:pt x="1118" y="1734"/>
                  </a:lnTo>
                  <a:lnTo>
                    <a:pt x="1118" y="1748"/>
                  </a:lnTo>
                  <a:lnTo>
                    <a:pt x="1174" y="1748"/>
                  </a:lnTo>
                  <a:lnTo>
                    <a:pt x="1174" y="1760"/>
                  </a:lnTo>
                  <a:lnTo>
                    <a:pt x="1206" y="1760"/>
                  </a:lnTo>
                  <a:lnTo>
                    <a:pt x="1206" y="1774"/>
                  </a:lnTo>
                  <a:lnTo>
                    <a:pt x="1220" y="1774"/>
                  </a:lnTo>
                  <a:lnTo>
                    <a:pt x="1220" y="1788"/>
                  </a:lnTo>
                  <a:lnTo>
                    <a:pt x="1226" y="1788"/>
                  </a:lnTo>
                  <a:lnTo>
                    <a:pt x="1226" y="1816"/>
                  </a:lnTo>
                  <a:lnTo>
                    <a:pt x="1258" y="1816"/>
                  </a:lnTo>
                  <a:lnTo>
                    <a:pt x="1258" y="1830"/>
                  </a:lnTo>
                  <a:lnTo>
                    <a:pt x="1290" y="1830"/>
                  </a:lnTo>
                  <a:lnTo>
                    <a:pt x="1290" y="1844"/>
                  </a:lnTo>
                  <a:lnTo>
                    <a:pt x="1306" y="1844"/>
                  </a:lnTo>
                  <a:lnTo>
                    <a:pt x="1306" y="1856"/>
                  </a:lnTo>
                  <a:lnTo>
                    <a:pt x="1336" y="1856"/>
                  </a:lnTo>
                  <a:lnTo>
                    <a:pt x="1336" y="1872"/>
                  </a:lnTo>
                  <a:lnTo>
                    <a:pt x="1374" y="1872"/>
                  </a:lnTo>
                  <a:lnTo>
                    <a:pt x="1374" y="1886"/>
                  </a:lnTo>
                  <a:lnTo>
                    <a:pt x="1504" y="1886"/>
                  </a:lnTo>
                  <a:lnTo>
                    <a:pt x="1504" y="1896"/>
                  </a:lnTo>
                  <a:lnTo>
                    <a:pt x="1692" y="1896"/>
                  </a:lnTo>
                  <a:lnTo>
                    <a:pt x="1692" y="1910"/>
                  </a:lnTo>
                  <a:lnTo>
                    <a:pt x="1828" y="1910"/>
                  </a:lnTo>
                  <a:lnTo>
                    <a:pt x="1828" y="1944"/>
                  </a:lnTo>
                  <a:lnTo>
                    <a:pt x="2110" y="1944"/>
                  </a:lnTo>
                  <a:lnTo>
                    <a:pt x="2110" y="1958"/>
                  </a:lnTo>
                  <a:lnTo>
                    <a:pt x="2398" y="1958"/>
                  </a:lnTo>
                  <a:lnTo>
                    <a:pt x="2398" y="1978"/>
                  </a:lnTo>
                  <a:lnTo>
                    <a:pt x="2948" y="1978"/>
                  </a:lnTo>
                </a:path>
              </a:pathLst>
            </a:custGeom>
            <a:noFill/>
            <a:ln w="19050">
              <a:solidFill>
                <a:srgbClr val="0065A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7" name="Freeform 300">
              <a:extLst>
                <a:ext uri="{FF2B5EF4-FFF2-40B4-BE49-F238E27FC236}">
                  <a16:creationId xmlns:a16="http://schemas.microsoft.com/office/drawing/2014/main" id="{1D7401C6-59EC-4035-905B-CA080EC2A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2627" y="1402590"/>
              <a:ext cx="3120969" cy="2562425"/>
            </a:xfrm>
            <a:custGeom>
              <a:avLst/>
              <a:gdLst>
                <a:gd name="T0" fmla="*/ 14 w 2444"/>
                <a:gd name="T1" fmla="*/ 10 h 2114"/>
                <a:gd name="T2" fmla="*/ 32 w 2444"/>
                <a:gd name="T3" fmla="*/ 44 h 2114"/>
                <a:gd name="T4" fmla="*/ 36 w 2444"/>
                <a:gd name="T5" fmla="*/ 120 h 2114"/>
                <a:gd name="T6" fmla="*/ 50 w 2444"/>
                <a:gd name="T7" fmla="*/ 140 h 2114"/>
                <a:gd name="T8" fmla="*/ 54 w 2444"/>
                <a:gd name="T9" fmla="*/ 199 h 2114"/>
                <a:gd name="T10" fmla="*/ 78 w 2444"/>
                <a:gd name="T11" fmla="*/ 265 h 2114"/>
                <a:gd name="T12" fmla="*/ 86 w 2444"/>
                <a:gd name="T13" fmla="*/ 333 h 2114"/>
                <a:gd name="T14" fmla="*/ 122 w 2444"/>
                <a:gd name="T15" fmla="*/ 347 h 2114"/>
                <a:gd name="T16" fmla="*/ 126 w 2444"/>
                <a:gd name="T17" fmla="*/ 405 h 2114"/>
                <a:gd name="T18" fmla="*/ 148 w 2444"/>
                <a:gd name="T19" fmla="*/ 429 h 2114"/>
                <a:gd name="T20" fmla="*/ 156 w 2444"/>
                <a:gd name="T21" fmla="*/ 507 h 2114"/>
                <a:gd name="T22" fmla="*/ 182 w 2444"/>
                <a:gd name="T23" fmla="*/ 533 h 2114"/>
                <a:gd name="T24" fmla="*/ 188 w 2444"/>
                <a:gd name="T25" fmla="*/ 613 h 2114"/>
                <a:gd name="T26" fmla="*/ 200 w 2444"/>
                <a:gd name="T27" fmla="*/ 649 h 2114"/>
                <a:gd name="T28" fmla="*/ 214 w 2444"/>
                <a:gd name="T29" fmla="*/ 728 h 2114"/>
                <a:gd name="T30" fmla="*/ 232 w 2444"/>
                <a:gd name="T31" fmla="*/ 748 h 2114"/>
                <a:gd name="T32" fmla="*/ 234 w 2444"/>
                <a:gd name="T33" fmla="*/ 802 h 2114"/>
                <a:gd name="T34" fmla="*/ 254 w 2444"/>
                <a:gd name="T35" fmla="*/ 816 h 2114"/>
                <a:gd name="T36" fmla="*/ 260 w 2444"/>
                <a:gd name="T37" fmla="*/ 870 h 2114"/>
                <a:gd name="T38" fmla="*/ 272 w 2444"/>
                <a:gd name="T39" fmla="*/ 896 h 2114"/>
                <a:gd name="T40" fmla="*/ 276 w 2444"/>
                <a:gd name="T41" fmla="*/ 952 h 2114"/>
                <a:gd name="T42" fmla="*/ 294 w 2444"/>
                <a:gd name="T43" fmla="*/ 986 h 2114"/>
                <a:gd name="T44" fmla="*/ 300 w 2444"/>
                <a:gd name="T45" fmla="*/ 1056 h 2114"/>
                <a:gd name="T46" fmla="*/ 328 w 2444"/>
                <a:gd name="T47" fmla="*/ 1072 h 2114"/>
                <a:gd name="T48" fmla="*/ 348 w 2444"/>
                <a:gd name="T49" fmla="*/ 1128 h 2114"/>
                <a:gd name="T50" fmla="*/ 380 w 2444"/>
                <a:gd name="T51" fmla="*/ 1156 h 2114"/>
                <a:gd name="T52" fmla="*/ 398 w 2444"/>
                <a:gd name="T53" fmla="*/ 1203 h 2114"/>
                <a:gd name="T54" fmla="*/ 424 w 2444"/>
                <a:gd name="T55" fmla="*/ 1231 h 2114"/>
                <a:gd name="T56" fmla="*/ 434 w 2444"/>
                <a:gd name="T57" fmla="*/ 1301 h 2114"/>
                <a:gd name="T58" fmla="*/ 454 w 2444"/>
                <a:gd name="T59" fmla="*/ 1323 h 2114"/>
                <a:gd name="T60" fmla="*/ 472 w 2444"/>
                <a:gd name="T61" fmla="*/ 1413 h 2114"/>
                <a:gd name="T62" fmla="*/ 510 w 2444"/>
                <a:gd name="T63" fmla="*/ 1441 h 2114"/>
                <a:gd name="T64" fmla="*/ 532 w 2444"/>
                <a:gd name="T65" fmla="*/ 1471 h 2114"/>
                <a:gd name="T66" fmla="*/ 550 w 2444"/>
                <a:gd name="T67" fmla="*/ 1485 h 2114"/>
                <a:gd name="T68" fmla="*/ 562 w 2444"/>
                <a:gd name="T69" fmla="*/ 1541 h 2114"/>
                <a:gd name="T70" fmla="*/ 610 w 2444"/>
                <a:gd name="T71" fmla="*/ 1569 h 2114"/>
                <a:gd name="T72" fmla="*/ 628 w 2444"/>
                <a:gd name="T73" fmla="*/ 1599 h 2114"/>
                <a:gd name="T74" fmla="*/ 662 w 2444"/>
                <a:gd name="T75" fmla="*/ 1627 h 2114"/>
                <a:gd name="T76" fmla="*/ 682 w 2444"/>
                <a:gd name="T77" fmla="*/ 1660 h 2114"/>
                <a:gd name="T78" fmla="*/ 710 w 2444"/>
                <a:gd name="T79" fmla="*/ 1670 h 2114"/>
                <a:gd name="T80" fmla="*/ 724 w 2444"/>
                <a:gd name="T81" fmla="*/ 1700 h 2114"/>
                <a:gd name="T82" fmla="*/ 780 w 2444"/>
                <a:gd name="T83" fmla="*/ 1712 h 2114"/>
                <a:gd name="T84" fmla="*/ 860 w 2444"/>
                <a:gd name="T85" fmla="*/ 1744 h 2114"/>
                <a:gd name="T86" fmla="*/ 902 w 2444"/>
                <a:gd name="T87" fmla="*/ 1786 h 2114"/>
                <a:gd name="T88" fmla="*/ 908 w 2444"/>
                <a:gd name="T89" fmla="*/ 1830 h 2114"/>
                <a:gd name="T90" fmla="*/ 1026 w 2444"/>
                <a:gd name="T91" fmla="*/ 1840 h 2114"/>
                <a:gd name="T92" fmla="*/ 1042 w 2444"/>
                <a:gd name="T93" fmla="*/ 1874 h 2114"/>
                <a:gd name="T94" fmla="*/ 1110 w 2444"/>
                <a:gd name="T95" fmla="*/ 1886 h 2114"/>
                <a:gd name="T96" fmla="*/ 1116 w 2444"/>
                <a:gd name="T97" fmla="*/ 1928 h 2114"/>
                <a:gd name="T98" fmla="*/ 1300 w 2444"/>
                <a:gd name="T99" fmla="*/ 1942 h 2114"/>
                <a:gd name="T100" fmla="*/ 1318 w 2444"/>
                <a:gd name="T101" fmla="*/ 1960 h 2114"/>
                <a:gd name="T102" fmla="*/ 1410 w 2444"/>
                <a:gd name="T103" fmla="*/ 1970 h 2114"/>
                <a:gd name="T104" fmla="*/ 1582 w 2444"/>
                <a:gd name="T105" fmla="*/ 1998 h 2114"/>
                <a:gd name="T106" fmla="*/ 1752 w 2444"/>
                <a:gd name="T107" fmla="*/ 2012 h 2114"/>
                <a:gd name="T108" fmla="*/ 1770 w 2444"/>
                <a:gd name="T109" fmla="*/ 2040 h 2114"/>
                <a:gd name="T110" fmla="*/ 1998 w 2444"/>
                <a:gd name="T111" fmla="*/ 2058 h 2114"/>
                <a:gd name="T112" fmla="*/ 2024 w 2444"/>
                <a:gd name="T113" fmla="*/ 2084 h 2114"/>
                <a:gd name="T114" fmla="*/ 2444 w 2444"/>
                <a:gd name="T115" fmla="*/ 2114 h 2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44" h="2114">
                  <a:moveTo>
                    <a:pt x="0" y="0"/>
                  </a:moveTo>
                  <a:lnTo>
                    <a:pt x="14" y="0"/>
                  </a:lnTo>
                  <a:lnTo>
                    <a:pt x="14" y="10"/>
                  </a:lnTo>
                  <a:lnTo>
                    <a:pt x="28" y="10"/>
                  </a:lnTo>
                  <a:lnTo>
                    <a:pt x="28" y="40"/>
                  </a:lnTo>
                  <a:lnTo>
                    <a:pt x="32" y="44"/>
                  </a:lnTo>
                  <a:lnTo>
                    <a:pt x="32" y="82"/>
                  </a:lnTo>
                  <a:lnTo>
                    <a:pt x="36" y="8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2" y="140"/>
                  </a:lnTo>
                  <a:lnTo>
                    <a:pt x="50" y="140"/>
                  </a:lnTo>
                  <a:lnTo>
                    <a:pt x="50" y="180"/>
                  </a:lnTo>
                  <a:lnTo>
                    <a:pt x="54" y="180"/>
                  </a:lnTo>
                  <a:lnTo>
                    <a:pt x="54" y="199"/>
                  </a:lnTo>
                  <a:lnTo>
                    <a:pt x="70" y="199"/>
                  </a:lnTo>
                  <a:lnTo>
                    <a:pt x="70" y="265"/>
                  </a:lnTo>
                  <a:lnTo>
                    <a:pt x="78" y="265"/>
                  </a:lnTo>
                  <a:lnTo>
                    <a:pt x="78" y="295"/>
                  </a:lnTo>
                  <a:lnTo>
                    <a:pt x="86" y="295"/>
                  </a:lnTo>
                  <a:lnTo>
                    <a:pt x="86" y="333"/>
                  </a:lnTo>
                  <a:lnTo>
                    <a:pt x="112" y="333"/>
                  </a:lnTo>
                  <a:lnTo>
                    <a:pt x="112" y="347"/>
                  </a:lnTo>
                  <a:lnTo>
                    <a:pt x="122" y="347"/>
                  </a:lnTo>
                  <a:lnTo>
                    <a:pt x="122" y="377"/>
                  </a:lnTo>
                  <a:lnTo>
                    <a:pt x="126" y="377"/>
                  </a:lnTo>
                  <a:lnTo>
                    <a:pt x="126" y="405"/>
                  </a:lnTo>
                  <a:lnTo>
                    <a:pt x="140" y="405"/>
                  </a:lnTo>
                  <a:lnTo>
                    <a:pt x="140" y="429"/>
                  </a:lnTo>
                  <a:lnTo>
                    <a:pt x="148" y="429"/>
                  </a:lnTo>
                  <a:lnTo>
                    <a:pt x="148" y="465"/>
                  </a:lnTo>
                  <a:lnTo>
                    <a:pt x="156" y="465"/>
                  </a:lnTo>
                  <a:lnTo>
                    <a:pt x="156" y="507"/>
                  </a:lnTo>
                  <a:lnTo>
                    <a:pt x="162" y="507"/>
                  </a:lnTo>
                  <a:lnTo>
                    <a:pt x="162" y="533"/>
                  </a:lnTo>
                  <a:lnTo>
                    <a:pt x="182" y="533"/>
                  </a:lnTo>
                  <a:lnTo>
                    <a:pt x="182" y="575"/>
                  </a:lnTo>
                  <a:lnTo>
                    <a:pt x="188" y="575"/>
                  </a:lnTo>
                  <a:lnTo>
                    <a:pt x="188" y="613"/>
                  </a:lnTo>
                  <a:lnTo>
                    <a:pt x="194" y="613"/>
                  </a:lnTo>
                  <a:lnTo>
                    <a:pt x="194" y="649"/>
                  </a:lnTo>
                  <a:lnTo>
                    <a:pt x="200" y="649"/>
                  </a:lnTo>
                  <a:lnTo>
                    <a:pt x="200" y="659"/>
                  </a:lnTo>
                  <a:lnTo>
                    <a:pt x="214" y="659"/>
                  </a:lnTo>
                  <a:lnTo>
                    <a:pt x="214" y="728"/>
                  </a:lnTo>
                  <a:lnTo>
                    <a:pt x="226" y="728"/>
                  </a:lnTo>
                  <a:lnTo>
                    <a:pt x="226" y="748"/>
                  </a:lnTo>
                  <a:lnTo>
                    <a:pt x="232" y="748"/>
                  </a:lnTo>
                  <a:lnTo>
                    <a:pt x="232" y="768"/>
                  </a:lnTo>
                  <a:lnTo>
                    <a:pt x="234" y="770"/>
                  </a:lnTo>
                  <a:lnTo>
                    <a:pt x="234" y="802"/>
                  </a:lnTo>
                  <a:lnTo>
                    <a:pt x="242" y="802"/>
                  </a:lnTo>
                  <a:lnTo>
                    <a:pt x="242" y="816"/>
                  </a:lnTo>
                  <a:lnTo>
                    <a:pt x="254" y="816"/>
                  </a:lnTo>
                  <a:lnTo>
                    <a:pt x="254" y="830"/>
                  </a:lnTo>
                  <a:lnTo>
                    <a:pt x="260" y="830"/>
                  </a:lnTo>
                  <a:lnTo>
                    <a:pt x="260" y="870"/>
                  </a:lnTo>
                  <a:lnTo>
                    <a:pt x="266" y="870"/>
                  </a:lnTo>
                  <a:lnTo>
                    <a:pt x="266" y="896"/>
                  </a:lnTo>
                  <a:lnTo>
                    <a:pt x="272" y="896"/>
                  </a:lnTo>
                  <a:lnTo>
                    <a:pt x="272" y="930"/>
                  </a:lnTo>
                  <a:lnTo>
                    <a:pt x="276" y="930"/>
                  </a:lnTo>
                  <a:lnTo>
                    <a:pt x="276" y="952"/>
                  </a:lnTo>
                  <a:lnTo>
                    <a:pt x="290" y="952"/>
                  </a:lnTo>
                  <a:lnTo>
                    <a:pt x="290" y="986"/>
                  </a:lnTo>
                  <a:lnTo>
                    <a:pt x="294" y="986"/>
                  </a:lnTo>
                  <a:lnTo>
                    <a:pt x="294" y="1030"/>
                  </a:lnTo>
                  <a:lnTo>
                    <a:pt x="300" y="1030"/>
                  </a:lnTo>
                  <a:lnTo>
                    <a:pt x="300" y="1056"/>
                  </a:lnTo>
                  <a:lnTo>
                    <a:pt x="310" y="1056"/>
                  </a:lnTo>
                  <a:lnTo>
                    <a:pt x="310" y="1072"/>
                  </a:lnTo>
                  <a:lnTo>
                    <a:pt x="328" y="1072"/>
                  </a:lnTo>
                  <a:lnTo>
                    <a:pt x="328" y="1100"/>
                  </a:lnTo>
                  <a:lnTo>
                    <a:pt x="348" y="1100"/>
                  </a:lnTo>
                  <a:lnTo>
                    <a:pt x="348" y="1128"/>
                  </a:lnTo>
                  <a:lnTo>
                    <a:pt x="370" y="1128"/>
                  </a:lnTo>
                  <a:lnTo>
                    <a:pt x="370" y="1156"/>
                  </a:lnTo>
                  <a:lnTo>
                    <a:pt x="380" y="1156"/>
                  </a:lnTo>
                  <a:lnTo>
                    <a:pt x="380" y="1185"/>
                  </a:lnTo>
                  <a:lnTo>
                    <a:pt x="398" y="1185"/>
                  </a:lnTo>
                  <a:lnTo>
                    <a:pt x="398" y="1203"/>
                  </a:lnTo>
                  <a:lnTo>
                    <a:pt x="416" y="1203"/>
                  </a:lnTo>
                  <a:lnTo>
                    <a:pt x="416" y="1231"/>
                  </a:lnTo>
                  <a:lnTo>
                    <a:pt x="424" y="1231"/>
                  </a:lnTo>
                  <a:lnTo>
                    <a:pt x="424" y="1273"/>
                  </a:lnTo>
                  <a:lnTo>
                    <a:pt x="434" y="1273"/>
                  </a:lnTo>
                  <a:lnTo>
                    <a:pt x="434" y="1301"/>
                  </a:lnTo>
                  <a:lnTo>
                    <a:pt x="446" y="1301"/>
                  </a:lnTo>
                  <a:lnTo>
                    <a:pt x="446" y="1323"/>
                  </a:lnTo>
                  <a:lnTo>
                    <a:pt x="454" y="1323"/>
                  </a:lnTo>
                  <a:lnTo>
                    <a:pt x="454" y="1369"/>
                  </a:lnTo>
                  <a:lnTo>
                    <a:pt x="472" y="1369"/>
                  </a:lnTo>
                  <a:lnTo>
                    <a:pt x="472" y="1413"/>
                  </a:lnTo>
                  <a:lnTo>
                    <a:pt x="506" y="1413"/>
                  </a:lnTo>
                  <a:lnTo>
                    <a:pt x="506" y="1441"/>
                  </a:lnTo>
                  <a:lnTo>
                    <a:pt x="510" y="1441"/>
                  </a:lnTo>
                  <a:lnTo>
                    <a:pt x="510" y="1457"/>
                  </a:lnTo>
                  <a:lnTo>
                    <a:pt x="532" y="1457"/>
                  </a:lnTo>
                  <a:lnTo>
                    <a:pt x="532" y="1471"/>
                  </a:lnTo>
                  <a:lnTo>
                    <a:pt x="538" y="1471"/>
                  </a:lnTo>
                  <a:lnTo>
                    <a:pt x="538" y="1485"/>
                  </a:lnTo>
                  <a:lnTo>
                    <a:pt x="550" y="1485"/>
                  </a:lnTo>
                  <a:lnTo>
                    <a:pt x="550" y="1511"/>
                  </a:lnTo>
                  <a:lnTo>
                    <a:pt x="562" y="1511"/>
                  </a:lnTo>
                  <a:lnTo>
                    <a:pt x="562" y="1541"/>
                  </a:lnTo>
                  <a:lnTo>
                    <a:pt x="580" y="1541"/>
                  </a:lnTo>
                  <a:lnTo>
                    <a:pt x="580" y="1569"/>
                  </a:lnTo>
                  <a:lnTo>
                    <a:pt x="610" y="1569"/>
                  </a:lnTo>
                  <a:lnTo>
                    <a:pt x="610" y="1581"/>
                  </a:lnTo>
                  <a:lnTo>
                    <a:pt x="628" y="1581"/>
                  </a:lnTo>
                  <a:lnTo>
                    <a:pt x="628" y="1599"/>
                  </a:lnTo>
                  <a:lnTo>
                    <a:pt x="636" y="1599"/>
                  </a:lnTo>
                  <a:lnTo>
                    <a:pt x="636" y="1627"/>
                  </a:lnTo>
                  <a:lnTo>
                    <a:pt x="662" y="1627"/>
                  </a:lnTo>
                  <a:lnTo>
                    <a:pt x="662" y="1637"/>
                  </a:lnTo>
                  <a:lnTo>
                    <a:pt x="682" y="1637"/>
                  </a:lnTo>
                  <a:lnTo>
                    <a:pt x="682" y="1660"/>
                  </a:lnTo>
                  <a:lnTo>
                    <a:pt x="688" y="1660"/>
                  </a:lnTo>
                  <a:lnTo>
                    <a:pt x="688" y="1670"/>
                  </a:lnTo>
                  <a:lnTo>
                    <a:pt x="710" y="1670"/>
                  </a:lnTo>
                  <a:lnTo>
                    <a:pt x="710" y="1686"/>
                  </a:lnTo>
                  <a:lnTo>
                    <a:pt x="724" y="1686"/>
                  </a:lnTo>
                  <a:lnTo>
                    <a:pt x="724" y="1700"/>
                  </a:lnTo>
                  <a:lnTo>
                    <a:pt x="770" y="1700"/>
                  </a:lnTo>
                  <a:lnTo>
                    <a:pt x="770" y="1712"/>
                  </a:lnTo>
                  <a:lnTo>
                    <a:pt x="780" y="1712"/>
                  </a:lnTo>
                  <a:lnTo>
                    <a:pt x="780" y="1726"/>
                  </a:lnTo>
                  <a:lnTo>
                    <a:pt x="860" y="1726"/>
                  </a:lnTo>
                  <a:lnTo>
                    <a:pt x="860" y="1744"/>
                  </a:lnTo>
                  <a:lnTo>
                    <a:pt x="890" y="1744"/>
                  </a:lnTo>
                  <a:lnTo>
                    <a:pt x="890" y="1786"/>
                  </a:lnTo>
                  <a:lnTo>
                    <a:pt x="902" y="1786"/>
                  </a:lnTo>
                  <a:lnTo>
                    <a:pt x="902" y="1802"/>
                  </a:lnTo>
                  <a:lnTo>
                    <a:pt x="908" y="1802"/>
                  </a:lnTo>
                  <a:lnTo>
                    <a:pt x="908" y="1830"/>
                  </a:lnTo>
                  <a:lnTo>
                    <a:pt x="932" y="1830"/>
                  </a:lnTo>
                  <a:lnTo>
                    <a:pt x="932" y="1840"/>
                  </a:lnTo>
                  <a:lnTo>
                    <a:pt x="1026" y="1840"/>
                  </a:lnTo>
                  <a:lnTo>
                    <a:pt x="1026" y="1860"/>
                  </a:lnTo>
                  <a:lnTo>
                    <a:pt x="1042" y="1860"/>
                  </a:lnTo>
                  <a:lnTo>
                    <a:pt x="1042" y="1874"/>
                  </a:lnTo>
                  <a:lnTo>
                    <a:pt x="1050" y="1874"/>
                  </a:lnTo>
                  <a:lnTo>
                    <a:pt x="1050" y="1886"/>
                  </a:lnTo>
                  <a:lnTo>
                    <a:pt x="1110" y="1886"/>
                  </a:lnTo>
                  <a:lnTo>
                    <a:pt x="1110" y="1916"/>
                  </a:lnTo>
                  <a:lnTo>
                    <a:pt x="1116" y="1916"/>
                  </a:lnTo>
                  <a:lnTo>
                    <a:pt x="1116" y="1928"/>
                  </a:lnTo>
                  <a:lnTo>
                    <a:pt x="1160" y="1928"/>
                  </a:lnTo>
                  <a:lnTo>
                    <a:pt x="1160" y="1942"/>
                  </a:lnTo>
                  <a:lnTo>
                    <a:pt x="1300" y="1942"/>
                  </a:lnTo>
                  <a:lnTo>
                    <a:pt x="1300" y="1950"/>
                  </a:lnTo>
                  <a:lnTo>
                    <a:pt x="1318" y="1950"/>
                  </a:lnTo>
                  <a:lnTo>
                    <a:pt x="1318" y="1960"/>
                  </a:lnTo>
                  <a:lnTo>
                    <a:pt x="1368" y="1960"/>
                  </a:lnTo>
                  <a:lnTo>
                    <a:pt x="1368" y="1970"/>
                  </a:lnTo>
                  <a:lnTo>
                    <a:pt x="1410" y="1970"/>
                  </a:lnTo>
                  <a:lnTo>
                    <a:pt x="1410" y="1986"/>
                  </a:lnTo>
                  <a:lnTo>
                    <a:pt x="1582" y="1986"/>
                  </a:lnTo>
                  <a:lnTo>
                    <a:pt x="1582" y="1998"/>
                  </a:lnTo>
                  <a:lnTo>
                    <a:pt x="1668" y="1998"/>
                  </a:lnTo>
                  <a:lnTo>
                    <a:pt x="1668" y="2012"/>
                  </a:lnTo>
                  <a:lnTo>
                    <a:pt x="1752" y="2012"/>
                  </a:lnTo>
                  <a:lnTo>
                    <a:pt x="1752" y="2020"/>
                  </a:lnTo>
                  <a:lnTo>
                    <a:pt x="1770" y="2020"/>
                  </a:lnTo>
                  <a:lnTo>
                    <a:pt x="1770" y="2040"/>
                  </a:lnTo>
                  <a:lnTo>
                    <a:pt x="1968" y="2040"/>
                  </a:lnTo>
                  <a:lnTo>
                    <a:pt x="1968" y="2058"/>
                  </a:lnTo>
                  <a:lnTo>
                    <a:pt x="1998" y="2058"/>
                  </a:lnTo>
                  <a:lnTo>
                    <a:pt x="1998" y="2070"/>
                  </a:lnTo>
                  <a:lnTo>
                    <a:pt x="2024" y="2070"/>
                  </a:lnTo>
                  <a:lnTo>
                    <a:pt x="2024" y="2084"/>
                  </a:lnTo>
                  <a:lnTo>
                    <a:pt x="2418" y="2084"/>
                  </a:lnTo>
                  <a:lnTo>
                    <a:pt x="2444" y="2084"/>
                  </a:lnTo>
                  <a:lnTo>
                    <a:pt x="2444" y="2114"/>
                  </a:lnTo>
                </a:path>
              </a:pathLst>
            </a:custGeom>
            <a:noFill/>
            <a:ln w="19050">
              <a:solidFill>
                <a:srgbClr val="7F7F7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8" name="Freeform 301">
              <a:extLst>
                <a:ext uri="{FF2B5EF4-FFF2-40B4-BE49-F238E27FC236}">
                  <a16:creationId xmlns:a16="http://schemas.microsoft.com/office/drawing/2014/main" id="{65A433C0-9BBC-44CA-8725-FBCEA7132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1445" y="3758954"/>
              <a:ext cx="63849" cy="67879"/>
            </a:xfrm>
            <a:custGeom>
              <a:avLst/>
              <a:gdLst>
                <a:gd name="T0" fmla="*/ 24 w 50"/>
                <a:gd name="T1" fmla="*/ 0 h 56"/>
                <a:gd name="T2" fmla="*/ 0 w 50"/>
                <a:gd name="T3" fmla="*/ 56 h 56"/>
                <a:gd name="T4" fmla="*/ 50 w 50"/>
                <a:gd name="T5" fmla="*/ 56 h 56"/>
                <a:gd name="T6" fmla="*/ 24 w 5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6">
                  <a:moveTo>
                    <a:pt x="24" y="0"/>
                  </a:moveTo>
                  <a:lnTo>
                    <a:pt x="0" y="56"/>
                  </a:lnTo>
                  <a:lnTo>
                    <a:pt x="50" y="5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9" name="Freeform 302">
              <a:extLst>
                <a:ext uri="{FF2B5EF4-FFF2-40B4-BE49-F238E27FC236}">
                  <a16:creationId xmlns:a16="http://schemas.microsoft.com/office/drawing/2014/main" id="{897C0D41-EA33-4FE8-9FE2-635256C58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4177" y="3758954"/>
              <a:ext cx="63849" cy="67879"/>
            </a:xfrm>
            <a:custGeom>
              <a:avLst/>
              <a:gdLst>
                <a:gd name="T0" fmla="*/ 24 w 50"/>
                <a:gd name="T1" fmla="*/ 0 h 56"/>
                <a:gd name="T2" fmla="*/ 0 w 50"/>
                <a:gd name="T3" fmla="*/ 56 h 56"/>
                <a:gd name="T4" fmla="*/ 50 w 50"/>
                <a:gd name="T5" fmla="*/ 56 h 56"/>
                <a:gd name="T6" fmla="*/ 24 w 5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6">
                  <a:moveTo>
                    <a:pt x="24" y="0"/>
                  </a:moveTo>
                  <a:lnTo>
                    <a:pt x="0" y="56"/>
                  </a:lnTo>
                  <a:lnTo>
                    <a:pt x="50" y="5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0" name="Freeform 303">
              <a:extLst>
                <a:ext uri="{FF2B5EF4-FFF2-40B4-BE49-F238E27FC236}">
                  <a16:creationId xmlns:a16="http://schemas.microsoft.com/office/drawing/2014/main" id="{E9EDF215-9FD6-4D31-B49D-6F733FB82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191" y="3758954"/>
              <a:ext cx="63849" cy="67879"/>
            </a:xfrm>
            <a:custGeom>
              <a:avLst/>
              <a:gdLst>
                <a:gd name="T0" fmla="*/ 24 w 50"/>
                <a:gd name="T1" fmla="*/ 0 h 56"/>
                <a:gd name="T2" fmla="*/ 0 w 50"/>
                <a:gd name="T3" fmla="*/ 56 h 56"/>
                <a:gd name="T4" fmla="*/ 50 w 50"/>
                <a:gd name="T5" fmla="*/ 56 h 56"/>
                <a:gd name="T6" fmla="*/ 24 w 5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6">
                  <a:moveTo>
                    <a:pt x="24" y="0"/>
                  </a:moveTo>
                  <a:lnTo>
                    <a:pt x="0" y="56"/>
                  </a:lnTo>
                  <a:lnTo>
                    <a:pt x="50" y="5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" name="Freeform 304">
              <a:extLst>
                <a:ext uri="{FF2B5EF4-FFF2-40B4-BE49-F238E27FC236}">
                  <a16:creationId xmlns:a16="http://schemas.microsoft.com/office/drawing/2014/main" id="{0446AA69-DF90-4AE9-B132-D9F5757F7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0112" y="3758954"/>
              <a:ext cx="63849" cy="67879"/>
            </a:xfrm>
            <a:custGeom>
              <a:avLst/>
              <a:gdLst>
                <a:gd name="T0" fmla="*/ 24 w 50"/>
                <a:gd name="T1" fmla="*/ 0 h 56"/>
                <a:gd name="T2" fmla="*/ 0 w 50"/>
                <a:gd name="T3" fmla="*/ 56 h 56"/>
                <a:gd name="T4" fmla="*/ 50 w 50"/>
                <a:gd name="T5" fmla="*/ 56 h 56"/>
                <a:gd name="T6" fmla="*/ 24 w 5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6">
                  <a:moveTo>
                    <a:pt x="24" y="0"/>
                  </a:moveTo>
                  <a:lnTo>
                    <a:pt x="0" y="56"/>
                  </a:lnTo>
                  <a:lnTo>
                    <a:pt x="50" y="5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2" name="Freeform 305">
              <a:extLst>
                <a:ext uri="{FF2B5EF4-FFF2-40B4-BE49-F238E27FC236}">
                  <a16:creationId xmlns:a16="http://schemas.microsoft.com/office/drawing/2014/main" id="{C1BA8243-7248-4445-94FD-24CD89A6F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9680" y="3758954"/>
              <a:ext cx="63849" cy="67879"/>
            </a:xfrm>
            <a:custGeom>
              <a:avLst/>
              <a:gdLst>
                <a:gd name="T0" fmla="*/ 24 w 50"/>
                <a:gd name="T1" fmla="*/ 0 h 56"/>
                <a:gd name="T2" fmla="*/ 0 w 50"/>
                <a:gd name="T3" fmla="*/ 56 h 56"/>
                <a:gd name="T4" fmla="*/ 50 w 50"/>
                <a:gd name="T5" fmla="*/ 56 h 56"/>
                <a:gd name="T6" fmla="*/ 24 w 5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6">
                  <a:moveTo>
                    <a:pt x="24" y="0"/>
                  </a:moveTo>
                  <a:lnTo>
                    <a:pt x="0" y="56"/>
                  </a:lnTo>
                  <a:lnTo>
                    <a:pt x="50" y="5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3" name="Freeform 306">
              <a:extLst>
                <a:ext uri="{FF2B5EF4-FFF2-40B4-BE49-F238E27FC236}">
                  <a16:creationId xmlns:a16="http://schemas.microsoft.com/office/drawing/2014/main" id="{20325B0F-D526-4ADD-A49C-ABF1F2964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6478" y="3758954"/>
              <a:ext cx="63849" cy="67879"/>
            </a:xfrm>
            <a:custGeom>
              <a:avLst/>
              <a:gdLst>
                <a:gd name="T0" fmla="*/ 24 w 50"/>
                <a:gd name="T1" fmla="*/ 0 h 56"/>
                <a:gd name="T2" fmla="*/ 0 w 50"/>
                <a:gd name="T3" fmla="*/ 56 h 56"/>
                <a:gd name="T4" fmla="*/ 50 w 50"/>
                <a:gd name="T5" fmla="*/ 56 h 56"/>
                <a:gd name="T6" fmla="*/ 24 w 5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6">
                  <a:moveTo>
                    <a:pt x="24" y="0"/>
                  </a:moveTo>
                  <a:lnTo>
                    <a:pt x="0" y="56"/>
                  </a:lnTo>
                  <a:lnTo>
                    <a:pt x="50" y="5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" name="Freeform 307">
              <a:extLst>
                <a:ext uri="{FF2B5EF4-FFF2-40B4-BE49-F238E27FC236}">
                  <a16:creationId xmlns:a16="http://schemas.microsoft.com/office/drawing/2014/main" id="{F3DA027C-CEB6-434E-9B3A-A9CE0D0A4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5614" y="3758954"/>
              <a:ext cx="63849" cy="67879"/>
            </a:xfrm>
            <a:custGeom>
              <a:avLst/>
              <a:gdLst>
                <a:gd name="T0" fmla="*/ 24 w 50"/>
                <a:gd name="T1" fmla="*/ 0 h 56"/>
                <a:gd name="T2" fmla="*/ 0 w 50"/>
                <a:gd name="T3" fmla="*/ 56 h 56"/>
                <a:gd name="T4" fmla="*/ 50 w 50"/>
                <a:gd name="T5" fmla="*/ 56 h 56"/>
                <a:gd name="T6" fmla="*/ 24 w 5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6">
                  <a:moveTo>
                    <a:pt x="24" y="0"/>
                  </a:moveTo>
                  <a:lnTo>
                    <a:pt x="0" y="56"/>
                  </a:lnTo>
                  <a:lnTo>
                    <a:pt x="50" y="5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5" name="Freeform 308">
              <a:extLst>
                <a:ext uri="{FF2B5EF4-FFF2-40B4-BE49-F238E27FC236}">
                  <a16:creationId xmlns:a16="http://schemas.microsoft.com/office/drawing/2014/main" id="{21AEFDDA-4756-44A2-B6C9-EC7ED6B8A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1333" y="3758954"/>
              <a:ext cx="63849" cy="67879"/>
            </a:xfrm>
            <a:custGeom>
              <a:avLst/>
              <a:gdLst>
                <a:gd name="T0" fmla="*/ 24 w 50"/>
                <a:gd name="T1" fmla="*/ 0 h 56"/>
                <a:gd name="T2" fmla="*/ 0 w 50"/>
                <a:gd name="T3" fmla="*/ 56 h 56"/>
                <a:gd name="T4" fmla="*/ 50 w 50"/>
                <a:gd name="T5" fmla="*/ 56 h 56"/>
                <a:gd name="T6" fmla="*/ 24 w 5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6">
                  <a:moveTo>
                    <a:pt x="24" y="0"/>
                  </a:moveTo>
                  <a:lnTo>
                    <a:pt x="0" y="56"/>
                  </a:lnTo>
                  <a:lnTo>
                    <a:pt x="50" y="5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6" name="Freeform 309">
              <a:extLst>
                <a:ext uri="{FF2B5EF4-FFF2-40B4-BE49-F238E27FC236}">
                  <a16:creationId xmlns:a16="http://schemas.microsoft.com/office/drawing/2014/main" id="{9BD99AE7-F768-418B-B3D4-B131E5476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7445" y="3758954"/>
              <a:ext cx="63849" cy="67879"/>
            </a:xfrm>
            <a:custGeom>
              <a:avLst/>
              <a:gdLst>
                <a:gd name="T0" fmla="*/ 24 w 50"/>
                <a:gd name="T1" fmla="*/ 0 h 56"/>
                <a:gd name="T2" fmla="*/ 0 w 50"/>
                <a:gd name="T3" fmla="*/ 56 h 56"/>
                <a:gd name="T4" fmla="*/ 50 w 50"/>
                <a:gd name="T5" fmla="*/ 56 h 56"/>
                <a:gd name="T6" fmla="*/ 24 w 5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6">
                  <a:moveTo>
                    <a:pt x="24" y="0"/>
                  </a:moveTo>
                  <a:lnTo>
                    <a:pt x="0" y="56"/>
                  </a:lnTo>
                  <a:lnTo>
                    <a:pt x="50" y="5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7" name="Freeform 310">
              <a:extLst>
                <a:ext uri="{FF2B5EF4-FFF2-40B4-BE49-F238E27FC236}">
                  <a16:creationId xmlns:a16="http://schemas.microsoft.com/office/drawing/2014/main" id="{A33932D3-742D-4FD5-AAD9-E8B06FEE5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6723" y="3737134"/>
              <a:ext cx="63849" cy="67879"/>
            </a:xfrm>
            <a:custGeom>
              <a:avLst/>
              <a:gdLst>
                <a:gd name="T0" fmla="*/ 24 w 50"/>
                <a:gd name="T1" fmla="*/ 0 h 56"/>
                <a:gd name="T2" fmla="*/ 0 w 50"/>
                <a:gd name="T3" fmla="*/ 56 h 56"/>
                <a:gd name="T4" fmla="*/ 50 w 50"/>
                <a:gd name="T5" fmla="*/ 56 h 56"/>
                <a:gd name="T6" fmla="*/ 24 w 5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6">
                  <a:moveTo>
                    <a:pt x="24" y="0"/>
                  </a:moveTo>
                  <a:lnTo>
                    <a:pt x="0" y="56"/>
                  </a:lnTo>
                  <a:lnTo>
                    <a:pt x="50" y="5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8" name="Freeform 311">
              <a:extLst>
                <a:ext uri="{FF2B5EF4-FFF2-40B4-BE49-F238E27FC236}">
                  <a16:creationId xmlns:a16="http://schemas.microsoft.com/office/drawing/2014/main" id="{00846D94-63BF-4C4B-A20C-3482E85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031" y="3664408"/>
              <a:ext cx="63849" cy="67879"/>
            </a:xfrm>
            <a:custGeom>
              <a:avLst/>
              <a:gdLst>
                <a:gd name="T0" fmla="*/ 24 w 50"/>
                <a:gd name="T1" fmla="*/ 0 h 56"/>
                <a:gd name="T2" fmla="*/ 0 w 50"/>
                <a:gd name="T3" fmla="*/ 56 h 56"/>
                <a:gd name="T4" fmla="*/ 50 w 50"/>
                <a:gd name="T5" fmla="*/ 56 h 56"/>
                <a:gd name="T6" fmla="*/ 24 w 5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6">
                  <a:moveTo>
                    <a:pt x="24" y="0"/>
                  </a:moveTo>
                  <a:lnTo>
                    <a:pt x="0" y="56"/>
                  </a:lnTo>
                  <a:lnTo>
                    <a:pt x="50" y="5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9" name="Freeform 312">
              <a:extLst>
                <a:ext uri="{FF2B5EF4-FFF2-40B4-BE49-F238E27FC236}">
                  <a16:creationId xmlns:a16="http://schemas.microsoft.com/office/drawing/2014/main" id="{872B6047-6F8E-4C96-BADA-BE96914C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5383" y="3664408"/>
              <a:ext cx="63849" cy="67879"/>
            </a:xfrm>
            <a:custGeom>
              <a:avLst/>
              <a:gdLst>
                <a:gd name="T0" fmla="*/ 24 w 50"/>
                <a:gd name="T1" fmla="*/ 0 h 56"/>
                <a:gd name="T2" fmla="*/ 0 w 50"/>
                <a:gd name="T3" fmla="*/ 56 h 56"/>
                <a:gd name="T4" fmla="*/ 50 w 50"/>
                <a:gd name="T5" fmla="*/ 56 h 56"/>
                <a:gd name="T6" fmla="*/ 24 w 5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6">
                  <a:moveTo>
                    <a:pt x="24" y="0"/>
                  </a:moveTo>
                  <a:lnTo>
                    <a:pt x="0" y="56"/>
                  </a:lnTo>
                  <a:lnTo>
                    <a:pt x="50" y="56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" name="Freeform 313">
              <a:extLst>
                <a:ext uri="{FF2B5EF4-FFF2-40B4-BE49-F238E27FC236}">
                  <a16:creationId xmlns:a16="http://schemas.microsoft.com/office/drawing/2014/main" id="{49CA7F58-A9ED-4677-95C2-5D190B8C8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525" y="3362589"/>
              <a:ext cx="63849" cy="71515"/>
            </a:xfrm>
            <a:custGeom>
              <a:avLst/>
              <a:gdLst>
                <a:gd name="T0" fmla="*/ 24 w 50"/>
                <a:gd name="T1" fmla="*/ 0 h 59"/>
                <a:gd name="T2" fmla="*/ 0 w 50"/>
                <a:gd name="T3" fmla="*/ 59 h 59"/>
                <a:gd name="T4" fmla="*/ 50 w 50"/>
                <a:gd name="T5" fmla="*/ 59 h 59"/>
                <a:gd name="T6" fmla="*/ 24 w 50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9">
                  <a:moveTo>
                    <a:pt x="24" y="0"/>
                  </a:moveTo>
                  <a:lnTo>
                    <a:pt x="0" y="59"/>
                  </a:lnTo>
                  <a:lnTo>
                    <a:pt x="50" y="59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1" name="Freeform 314">
              <a:extLst>
                <a:ext uri="{FF2B5EF4-FFF2-40B4-BE49-F238E27FC236}">
                  <a16:creationId xmlns:a16="http://schemas.microsoft.com/office/drawing/2014/main" id="{C41A9797-F95F-44AB-B228-D35B1C153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794" y="3025620"/>
              <a:ext cx="63849" cy="70303"/>
            </a:xfrm>
            <a:custGeom>
              <a:avLst/>
              <a:gdLst>
                <a:gd name="T0" fmla="*/ 24 w 50"/>
                <a:gd name="T1" fmla="*/ 0 h 58"/>
                <a:gd name="T2" fmla="*/ 0 w 50"/>
                <a:gd name="T3" fmla="*/ 58 h 58"/>
                <a:gd name="T4" fmla="*/ 50 w 50"/>
                <a:gd name="T5" fmla="*/ 58 h 58"/>
                <a:gd name="T6" fmla="*/ 24 w 50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4" y="0"/>
                  </a:moveTo>
                  <a:lnTo>
                    <a:pt x="0" y="58"/>
                  </a:lnTo>
                  <a:lnTo>
                    <a:pt x="50" y="5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12700">
              <a:solidFill>
                <a:srgbClr val="0065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2" name="Freeform 315">
              <a:extLst>
                <a:ext uri="{FF2B5EF4-FFF2-40B4-BE49-F238E27FC236}">
                  <a16:creationId xmlns:a16="http://schemas.microsoft.com/office/drawing/2014/main" id="{2C78BEF5-95E5-4627-9C5D-6CC788A67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178" y="3926226"/>
              <a:ext cx="75292" cy="71468"/>
            </a:xfrm>
            <a:custGeom>
              <a:avLst/>
              <a:gdLst>
                <a:gd name="T0" fmla="*/ 0 w 66"/>
                <a:gd name="T1" fmla="*/ 28 h 57"/>
                <a:gd name="T2" fmla="*/ 0 w 66"/>
                <a:gd name="T3" fmla="*/ 28 h 57"/>
                <a:gd name="T4" fmla="*/ 0 w 66"/>
                <a:gd name="T5" fmla="*/ 22 h 57"/>
                <a:gd name="T6" fmla="*/ 2 w 66"/>
                <a:gd name="T7" fmla="*/ 16 h 57"/>
                <a:gd name="T8" fmla="*/ 8 w 66"/>
                <a:gd name="T9" fmla="*/ 8 h 57"/>
                <a:gd name="T10" fmla="*/ 20 w 66"/>
                <a:gd name="T11" fmla="*/ 2 h 57"/>
                <a:gd name="T12" fmla="*/ 32 w 66"/>
                <a:gd name="T13" fmla="*/ 0 h 57"/>
                <a:gd name="T14" fmla="*/ 32 w 66"/>
                <a:gd name="T15" fmla="*/ 0 h 57"/>
                <a:gd name="T16" fmla="*/ 46 w 66"/>
                <a:gd name="T17" fmla="*/ 2 h 57"/>
                <a:gd name="T18" fmla="*/ 56 w 66"/>
                <a:gd name="T19" fmla="*/ 8 h 57"/>
                <a:gd name="T20" fmla="*/ 64 w 66"/>
                <a:gd name="T21" fmla="*/ 16 h 57"/>
                <a:gd name="T22" fmla="*/ 66 w 66"/>
                <a:gd name="T23" fmla="*/ 22 h 57"/>
                <a:gd name="T24" fmla="*/ 66 w 66"/>
                <a:gd name="T25" fmla="*/ 28 h 57"/>
                <a:gd name="T26" fmla="*/ 66 w 66"/>
                <a:gd name="T27" fmla="*/ 28 h 57"/>
                <a:gd name="T28" fmla="*/ 66 w 66"/>
                <a:gd name="T29" fmla="*/ 34 h 57"/>
                <a:gd name="T30" fmla="*/ 64 w 66"/>
                <a:gd name="T31" fmla="*/ 40 h 57"/>
                <a:gd name="T32" fmla="*/ 56 w 66"/>
                <a:gd name="T33" fmla="*/ 48 h 57"/>
                <a:gd name="T34" fmla="*/ 46 w 66"/>
                <a:gd name="T35" fmla="*/ 55 h 57"/>
                <a:gd name="T36" fmla="*/ 32 w 66"/>
                <a:gd name="T37" fmla="*/ 57 h 57"/>
                <a:gd name="T38" fmla="*/ 32 w 66"/>
                <a:gd name="T39" fmla="*/ 57 h 57"/>
                <a:gd name="T40" fmla="*/ 20 w 66"/>
                <a:gd name="T41" fmla="*/ 55 h 57"/>
                <a:gd name="T42" fmla="*/ 8 w 66"/>
                <a:gd name="T43" fmla="*/ 48 h 57"/>
                <a:gd name="T44" fmla="*/ 2 w 66"/>
                <a:gd name="T45" fmla="*/ 40 h 57"/>
                <a:gd name="T46" fmla="*/ 0 w 66"/>
                <a:gd name="T47" fmla="*/ 34 h 57"/>
                <a:gd name="T48" fmla="*/ 0 w 66"/>
                <a:gd name="T49" fmla="*/ 28 h 57"/>
                <a:gd name="T50" fmla="*/ 0 w 66"/>
                <a:gd name="T51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7">
                  <a:moveTo>
                    <a:pt x="0" y="28"/>
                  </a:moveTo>
                  <a:lnTo>
                    <a:pt x="0" y="28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8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46" y="2"/>
                  </a:lnTo>
                  <a:lnTo>
                    <a:pt x="56" y="8"/>
                  </a:lnTo>
                  <a:lnTo>
                    <a:pt x="64" y="16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34"/>
                  </a:lnTo>
                  <a:lnTo>
                    <a:pt x="64" y="40"/>
                  </a:lnTo>
                  <a:lnTo>
                    <a:pt x="56" y="48"/>
                  </a:lnTo>
                  <a:lnTo>
                    <a:pt x="46" y="55"/>
                  </a:lnTo>
                  <a:lnTo>
                    <a:pt x="32" y="57"/>
                  </a:lnTo>
                  <a:lnTo>
                    <a:pt x="32" y="57"/>
                  </a:lnTo>
                  <a:lnTo>
                    <a:pt x="20" y="55"/>
                  </a:lnTo>
                  <a:lnTo>
                    <a:pt x="8" y="48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noFill/>
            <a:ln w="12700">
              <a:solidFill>
                <a:srgbClr val="8082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" name="Freeform 316">
              <a:extLst>
                <a:ext uri="{FF2B5EF4-FFF2-40B4-BE49-F238E27FC236}">
                  <a16:creationId xmlns:a16="http://schemas.microsoft.com/office/drawing/2014/main" id="{22A80ED7-E6AA-44D4-84E6-A9C0AECDE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536" y="2546832"/>
              <a:ext cx="75292" cy="71468"/>
            </a:xfrm>
            <a:custGeom>
              <a:avLst/>
              <a:gdLst>
                <a:gd name="T0" fmla="*/ 0 w 66"/>
                <a:gd name="T1" fmla="*/ 28 h 56"/>
                <a:gd name="T2" fmla="*/ 0 w 66"/>
                <a:gd name="T3" fmla="*/ 28 h 56"/>
                <a:gd name="T4" fmla="*/ 0 w 66"/>
                <a:gd name="T5" fmla="*/ 22 h 56"/>
                <a:gd name="T6" fmla="*/ 2 w 66"/>
                <a:gd name="T7" fmla="*/ 16 h 56"/>
                <a:gd name="T8" fmla="*/ 8 w 66"/>
                <a:gd name="T9" fmla="*/ 8 h 56"/>
                <a:gd name="T10" fmla="*/ 20 w 66"/>
                <a:gd name="T11" fmla="*/ 2 h 56"/>
                <a:gd name="T12" fmla="*/ 32 w 66"/>
                <a:gd name="T13" fmla="*/ 0 h 56"/>
                <a:gd name="T14" fmla="*/ 32 w 66"/>
                <a:gd name="T15" fmla="*/ 0 h 56"/>
                <a:gd name="T16" fmla="*/ 46 w 66"/>
                <a:gd name="T17" fmla="*/ 2 h 56"/>
                <a:gd name="T18" fmla="*/ 56 w 66"/>
                <a:gd name="T19" fmla="*/ 8 h 56"/>
                <a:gd name="T20" fmla="*/ 64 w 66"/>
                <a:gd name="T21" fmla="*/ 16 h 56"/>
                <a:gd name="T22" fmla="*/ 66 w 66"/>
                <a:gd name="T23" fmla="*/ 22 h 56"/>
                <a:gd name="T24" fmla="*/ 66 w 66"/>
                <a:gd name="T25" fmla="*/ 28 h 56"/>
                <a:gd name="T26" fmla="*/ 66 w 66"/>
                <a:gd name="T27" fmla="*/ 28 h 56"/>
                <a:gd name="T28" fmla="*/ 66 w 66"/>
                <a:gd name="T29" fmla="*/ 34 h 56"/>
                <a:gd name="T30" fmla="*/ 64 w 66"/>
                <a:gd name="T31" fmla="*/ 40 h 56"/>
                <a:gd name="T32" fmla="*/ 56 w 66"/>
                <a:gd name="T33" fmla="*/ 48 h 56"/>
                <a:gd name="T34" fmla="*/ 46 w 66"/>
                <a:gd name="T35" fmla="*/ 54 h 56"/>
                <a:gd name="T36" fmla="*/ 32 w 66"/>
                <a:gd name="T37" fmla="*/ 56 h 56"/>
                <a:gd name="T38" fmla="*/ 32 w 66"/>
                <a:gd name="T39" fmla="*/ 56 h 56"/>
                <a:gd name="T40" fmla="*/ 20 w 66"/>
                <a:gd name="T41" fmla="*/ 54 h 56"/>
                <a:gd name="T42" fmla="*/ 8 w 66"/>
                <a:gd name="T43" fmla="*/ 48 h 56"/>
                <a:gd name="T44" fmla="*/ 2 w 66"/>
                <a:gd name="T45" fmla="*/ 40 h 56"/>
                <a:gd name="T46" fmla="*/ 0 w 66"/>
                <a:gd name="T47" fmla="*/ 34 h 56"/>
                <a:gd name="T48" fmla="*/ 0 w 66"/>
                <a:gd name="T49" fmla="*/ 28 h 56"/>
                <a:gd name="T50" fmla="*/ 0 w 66"/>
                <a:gd name="T51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6">
                  <a:moveTo>
                    <a:pt x="0" y="28"/>
                  </a:moveTo>
                  <a:lnTo>
                    <a:pt x="0" y="28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8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46" y="2"/>
                  </a:lnTo>
                  <a:lnTo>
                    <a:pt x="56" y="8"/>
                  </a:lnTo>
                  <a:lnTo>
                    <a:pt x="64" y="16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34"/>
                  </a:lnTo>
                  <a:lnTo>
                    <a:pt x="64" y="40"/>
                  </a:lnTo>
                  <a:lnTo>
                    <a:pt x="56" y="48"/>
                  </a:lnTo>
                  <a:lnTo>
                    <a:pt x="46" y="54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20" y="54"/>
                  </a:lnTo>
                  <a:lnTo>
                    <a:pt x="8" y="48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noFill/>
            <a:ln w="12700">
              <a:solidFill>
                <a:srgbClr val="8082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Freeform 317">
              <a:extLst>
                <a:ext uri="{FF2B5EF4-FFF2-40B4-BE49-F238E27FC236}">
                  <a16:creationId xmlns:a16="http://schemas.microsoft.com/office/drawing/2014/main" id="{361687FC-1C6B-4FFB-9037-BAD982008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1763" y="1361377"/>
              <a:ext cx="75292" cy="70303"/>
            </a:xfrm>
            <a:custGeom>
              <a:avLst/>
              <a:gdLst>
                <a:gd name="T0" fmla="*/ 0 w 66"/>
                <a:gd name="T1" fmla="*/ 28 h 58"/>
                <a:gd name="T2" fmla="*/ 0 w 66"/>
                <a:gd name="T3" fmla="*/ 28 h 58"/>
                <a:gd name="T4" fmla="*/ 0 w 66"/>
                <a:gd name="T5" fmla="*/ 22 h 58"/>
                <a:gd name="T6" fmla="*/ 2 w 66"/>
                <a:gd name="T7" fmla="*/ 18 h 58"/>
                <a:gd name="T8" fmla="*/ 8 w 66"/>
                <a:gd name="T9" fmla="*/ 8 h 58"/>
                <a:gd name="T10" fmla="*/ 20 w 66"/>
                <a:gd name="T11" fmla="*/ 2 h 58"/>
                <a:gd name="T12" fmla="*/ 32 w 66"/>
                <a:gd name="T13" fmla="*/ 0 h 58"/>
                <a:gd name="T14" fmla="*/ 32 w 66"/>
                <a:gd name="T15" fmla="*/ 0 h 58"/>
                <a:gd name="T16" fmla="*/ 46 w 66"/>
                <a:gd name="T17" fmla="*/ 2 h 58"/>
                <a:gd name="T18" fmla="*/ 56 w 66"/>
                <a:gd name="T19" fmla="*/ 8 h 58"/>
                <a:gd name="T20" fmla="*/ 64 w 66"/>
                <a:gd name="T21" fmla="*/ 18 h 58"/>
                <a:gd name="T22" fmla="*/ 66 w 66"/>
                <a:gd name="T23" fmla="*/ 22 h 58"/>
                <a:gd name="T24" fmla="*/ 66 w 66"/>
                <a:gd name="T25" fmla="*/ 28 h 58"/>
                <a:gd name="T26" fmla="*/ 66 w 66"/>
                <a:gd name="T27" fmla="*/ 28 h 58"/>
                <a:gd name="T28" fmla="*/ 66 w 66"/>
                <a:gd name="T29" fmla="*/ 34 h 58"/>
                <a:gd name="T30" fmla="*/ 64 w 66"/>
                <a:gd name="T31" fmla="*/ 40 h 58"/>
                <a:gd name="T32" fmla="*/ 56 w 66"/>
                <a:gd name="T33" fmla="*/ 48 h 58"/>
                <a:gd name="T34" fmla="*/ 46 w 66"/>
                <a:gd name="T35" fmla="*/ 56 h 58"/>
                <a:gd name="T36" fmla="*/ 32 w 66"/>
                <a:gd name="T37" fmla="*/ 58 h 58"/>
                <a:gd name="T38" fmla="*/ 32 w 66"/>
                <a:gd name="T39" fmla="*/ 58 h 58"/>
                <a:gd name="T40" fmla="*/ 20 w 66"/>
                <a:gd name="T41" fmla="*/ 56 h 58"/>
                <a:gd name="T42" fmla="*/ 8 w 66"/>
                <a:gd name="T43" fmla="*/ 48 h 58"/>
                <a:gd name="T44" fmla="*/ 2 w 66"/>
                <a:gd name="T45" fmla="*/ 40 h 58"/>
                <a:gd name="T46" fmla="*/ 0 w 66"/>
                <a:gd name="T47" fmla="*/ 34 h 58"/>
                <a:gd name="T48" fmla="*/ 0 w 66"/>
                <a:gd name="T49" fmla="*/ 28 h 58"/>
                <a:gd name="T50" fmla="*/ 0 w 66"/>
                <a:gd name="T51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0" y="28"/>
                  </a:moveTo>
                  <a:lnTo>
                    <a:pt x="0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8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46" y="2"/>
                  </a:lnTo>
                  <a:lnTo>
                    <a:pt x="56" y="8"/>
                  </a:lnTo>
                  <a:lnTo>
                    <a:pt x="64" y="18"/>
                  </a:lnTo>
                  <a:lnTo>
                    <a:pt x="66" y="22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34"/>
                  </a:lnTo>
                  <a:lnTo>
                    <a:pt x="64" y="40"/>
                  </a:lnTo>
                  <a:lnTo>
                    <a:pt x="56" y="48"/>
                  </a:lnTo>
                  <a:lnTo>
                    <a:pt x="46" y="56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20" y="56"/>
                  </a:lnTo>
                  <a:lnTo>
                    <a:pt x="8" y="48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noFill/>
            <a:ln w="12700">
              <a:solidFill>
                <a:srgbClr val="8082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Freeform 319">
              <a:extLst>
                <a:ext uri="{FF2B5EF4-FFF2-40B4-BE49-F238E27FC236}">
                  <a16:creationId xmlns:a16="http://schemas.microsoft.com/office/drawing/2014/main" id="{AF40FD7A-5022-437F-A067-668F02606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2084" y="3892286"/>
              <a:ext cx="75292" cy="71468"/>
            </a:xfrm>
            <a:custGeom>
              <a:avLst/>
              <a:gdLst>
                <a:gd name="T0" fmla="*/ 0 w 66"/>
                <a:gd name="T1" fmla="*/ 30 h 58"/>
                <a:gd name="T2" fmla="*/ 0 w 66"/>
                <a:gd name="T3" fmla="*/ 30 h 58"/>
                <a:gd name="T4" fmla="*/ 0 w 66"/>
                <a:gd name="T5" fmla="*/ 24 h 58"/>
                <a:gd name="T6" fmla="*/ 2 w 66"/>
                <a:gd name="T7" fmla="*/ 18 h 58"/>
                <a:gd name="T8" fmla="*/ 8 w 66"/>
                <a:gd name="T9" fmla="*/ 8 h 58"/>
                <a:gd name="T10" fmla="*/ 20 w 66"/>
                <a:gd name="T11" fmla="*/ 2 h 58"/>
                <a:gd name="T12" fmla="*/ 32 w 66"/>
                <a:gd name="T13" fmla="*/ 0 h 58"/>
                <a:gd name="T14" fmla="*/ 32 w 66"/>
                <a:gd name="T15" fmla="*/ 0 h 58"/>
                <a:gd name="T16" fmla="*/ 46 w 66"/>
                <a:gd name="T17" fmla="*/ 2 h 58"/>
                <a:gd name="T18" fmla="*/ 56 w 66"/>
                <a:gd name="T19" fmla="*/ 8 h 58"/>
                <a:gd name="T20" fmla="*/ 64 w 66"/>
                <a:gd name="T21" fmla="*/ 18 h 58"/>
                <a:gd name="T22" fmla="*/ 66 w 66"/>
                <a:gd name="T23" fmla="*/ 24 h 58"/>
                <a:gd name="T24" fmla="*/ 66 w 66"/>
                <a:gd name="T25" fmla="*/ 30 h 58"/>
                <a:gd name="T26" fmla="*/ 66 w 66"/>
                <a:gd name="T27" fmla="*/ 30 h 58"/>
                <a:gd name="T28" fmla="*/ 66 w 66"/>
                <a:gd name="T29" fmla="*/ 36 h 58"/>
                <a:gd name="T30" fmla="*/ 64 w 66"/>
                <a:gd name="T31" fmla="*/ 40 h 58"/>
                <a:gd name="T32" fmla="*/ 56 w 66"/>
                <a:gd name="T33" fmla="*/ 50 h 58"/>
                <a:gd name="T34" fmla="*/ 46 w 66"/>
                <a:gd name="T35" fmla="*/ 56 h 58"/>
                <a:gd name="T36" fmla="*/ 32 w 66"/>
                <a:gd name="T37" fmla="*/ 58 h 58"/>
                <a:gd name="T38" fmla="*/ 32 w 66"/>
                <a:gd name="T39" fmla="*/ 58 h 58"/>
                <a:gd name="T40" fmla="*/ 20 w 66"/>
                <a:gd name="T41" fmla="*/ 56 h 58"/>
                <a:gd name="T42" fmla="*/ 8 w 66"/>
                <a:gd name="T43" fmla="*/ 50 h 58"/>
                <a:gd name="T44" fmla="*/ 2 w 66"/>
                <a:gd name="T45" fmla="*/ 40 h 58"/>
                <a:gd name="T46" fmla="*/ 0 w 66"/>
                <a:gd name="T47" fmla="*/ 36 h 58"/>
                <a:gd name="T48" fmla="*/ 0 w 66"/>
                <a:gd name="T49" fmla="*/ 30 h 58"/>
                <a:gd name="T50" fmla="*/ 0 w 66"/>
                <a:gd name="T51" fmla="*/ 3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0" y="30"/>
                  </a:move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8"/>
                  </a:lnTo>
                  <a:lnTo>
                    <a:pt x="20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46" y="2"/>
                  </a:lnTo>
                  <a:lnTo>
                    <a:pt x="56" y="8"/>
                  </a:lnTo>
                  <a:lnTo>
                    <a:pt x="64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6" y="30"/>
                  </a:lnTo>
                  <a:lnTo>
                    <a:pt x="66" y="36"/>
                  </a:lnTo>
                  <a:lnTo>
                    <a:pt x="64" y="40"/>
                  </a:lnTo>
                  <a:lnTo>
                    <a:pt x="56" y="50"/>
                  </a:lnTo>
                  <a:lnTo>
                    <a:pt x="46" y="56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20" y="56"/>
                  </a:lnTo>
                  <a:lnTo>
                    <a:pt x="8" y="50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12700">
              <a:solidFill>
                <a:srgbClr val="80828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Rectangle 190">
              <a:extLst>
                <a:ext uri="{FF2B5EF4-FFF2-40B4-BE49-F238E27FC236}">
                  <a16:creationId xmlns:a16="http://schemas.microsoft.com/office/drawing/2014/main" id="{07F78498-CF75-594B-837D-B709919B6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4868" y="4243317"/>
              <a:ext cx="59631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panose="020B0704020202020204" pitchFamily="34" charset="0"/>
                  <a:ea typeface="+mn-ea"/>
                  <a:cs typeface="+mn-cs"/>
                </a:rPr>
                <a:t>Months</a:t>
              </a:r>
              <a:endPara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7" name="Rectangle 23">
              <a:extLst>
                <a:ext uri="{FF2B5EF4-FFF2-40B4-BE49-F238E27FC236}">
                  <a16:creationId xmlns:a16="http://schemas.microsoft.com/office/drawing/2014/main" id="{05A3C77B-7EAB-C643-A8AC-B476447A3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2876" y="1854108"/>
              <a:ext cx="14106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80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8" name="Rectangle 24">
              <a:extLst>
                <a:ext uri="{FF2B5EF4-FFF2-40B4-BE49-F238E27FC236}">
                  <a16:creationId xmlns:a16="http://schemas.microsoft.com/office/drawing/2014/main" id="{4234D964-6BDC-A042-A56E-3A29E8CE0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2876" y="2366834"/>
              <a:ext cx="14106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60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9" name="Rectangle 26">
              <a:extLst>
                <a:ext uri="{FF2B5EF4-FFF2-40B4-BE49-F238E27FC236}">
                  <a16:creationId xmlns:a16="http://schemas.microsoft.com/office/drawing/2014/main" id="{2111D6A6-42CC-E74A-AC02-7D01DAB12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2876" y="2886836"/>
              <a:ext cx="14106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40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0" name="Rectangle 28">
              <a:extLst>
                <a:ext uri="{FF2B5EF4-FFF2-40B4-BE49-F238E27FC236}">
                  <a16:creationId xmlns:a16="http://schemas.microsoft.com/office/drawing/2014/main" id="{DACA475A-D4E1-1E4E-9546-31AF862AA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2876" y="3406836"/>
              <a:ext cx="14106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" name="Rectangle 30">
              <a:extLst>
                <a:ext uri="{FF2B5EF4-FFF2-40B4-BE49-F238E27FC236}">
                  <a16:creationId xmlns:a16="http://schemas.microsoft.com/office/drawing/2014/main" id="{123FDF2E-7F60-AA4D-8A67-B791D4328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980" y="3924412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2" name="Rectangle 31">
              <a:extLst>
                <a:ext uri="{FF2B5EF4-FFF2-40B4-BE49-F238E27FC236}">
                  <a16:creationId xmlns:a16="http://schemas.microsoft.com/office/drawing/2014/main" id="{3AA8A2A9-4643-8A4A-85FB-9B917E8F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2344" y="1329259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100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3" name="TextBox 360">
              <a:extLst>
                <a:ext uri="{FF2B5EF4-FFF2-40B4-BE49-F238E27FC236}">
                  <a16:creationId xmlns:a16="http://schemas.microsoft.com/office/drawing/2014/main" id="{556E278D-4213-4EB3-BDA9-8E9BB4BC0939}"/>
                </a:ext>
              </a:extLst>
            </p:cNvPr>
            <p:cNvSpPr txBox="1"/>
            <p:nvPr/>
          </p:nvSpPr>
          <p:spPr>
            <a:xfrm>
              <a:off x="8464048" y="3586828"/>
              <a:ext cx="527388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65A4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Nivolumab</a:t>
              </a:r>
              <a:endParaRPr kumimoji="0" lang="en-US" sz="900" b="1" i="0" u="none" strike="noStrike" kern="0" cap="none" spc="0" normalizeH="0" baseline="30000" noProof="0" dirty="0">
                <a:ln>
                  <a:noFill/>
                </a:ln>
                <a:solidFill>
                  <a:srgbClr val="0065A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TextBox 361">
              <a:extLst>
                <a:ext uri="{FF2B5EF4-FFF2-40B4-BE49-F238E27FC236}">
                  <a16:creationId xmlns:a16="http://schemas.microsoft.com/office/drawing/2014/main" id="{AF6C9EB0-8652-45C4-9387-12A3EA504497}"/>
                </a:ext>
              </a:extLst>
            </p:cNvPr>
            <p:cNvSpPr txBox="1"/>
            <p:nvPr/>
          </p:nvSpPr>
          <p:spPr>
            <a:xfrm>
              <a:off x="8464048" y="3839267"/>
              <a:ext cx="7276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Docetaxel</a:t>
              </a:r>
              <a:endParaRPr kumimoji="0" lang="en-US" sz="900" b="1" i="0" u="none" strike="noStrike" kern="0" cap="none" spc="0" normalizeH="0" baseline="3000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Rectangle 12">
              <a:extLst>
                <a:ext uri="{FF2B5EF4-FFF2-40B4-BE49-F238E27FC236}">
                  <a16:creationId xmlns:a16="http://schemas.microsoft.com/office/drawing/2014/main" id="{A9459250-15B4-4656-BEE4-E42BF73E3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8538" y="4364653"/>
              <a:ext cx="498534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No. at risk</a:t>
              </a:r>
            </a:p>
          </p:txBody>
        </p:sp>
        <p:sp>
          <p:nvSpPr>
            <p:cNvPr id="446" name="TextBox 363">
              <a:extLst>
                <a:ext uri="{FF2B5EF4-FFF2-40B4-BE49-F238E27FC236}">
                  <a16:creationId xmlns:a16="http://schemas.microsoft.com/office/drawing/2014/main" id="{6E94A7E7-174F-444C-A78B-38C188220A62}"/>
                </a:ext>
              </a:extLst>
            </p:cNvPr>
            <p:cNvSpPr txBox="1"/>
            <p:nvPr/>
          </p:nvSpPr>
          <p:spPr>
            <a:xfrm>
              <a:off x="5503822" y="2228184"/>
              <a:ext cx="65632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1-year</a:t>
              </a:r>
              <a:endParaRPr kumimoji="0" lang="en-US" sz="10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TextBox 364">
              <a:extLst>
                <a:ext uri="{FF2B5EF4-FFF2-40B4-BE49-F238E27FC236}">
                  <a16:creationId xmlns:a16="http://schemas.microsoft.com/office/drawing/2014/main" id="{6E94A7E7-174F-444C-A78B-38C188220A62}"/>
                </a:ext>
              </a:extLst>
            </p:cNvPr>
            <p:cNvSpPr txBox="1"/>
            <p:nvPr/>
          </p:nvSpPr>
          <p:spPr>
            <a:xfrm>
              <a:off x="6082655" y="2807960"/>
              <a:ext cx="65632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2-year</a:t>
              </a:r>
              <a:endParaRPr kumimoji="0" lang="en-US" sz="10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" name="TextBox 365">
              <a:extLst>
                <a:ext uri="{FF2B5EF4-FFF2-40B4-BE49-F238E27FC236}">
                  <a16:creationId xmlns:a16="http://schemas.microsoft.com/office/drawing/2014/main" id="{6E94A7E7-174F-444C-A78B-38C188220A62}"/>
                </a:ext>
              </a:extLst>
            </p:cNvPr>
            <p:cNvSpPr txBox="1"/>
            <p:nvPr/>
          </p:nvSpPr>
          <p:spPr>
            <a:xfrm>
              <a:off x="6655421" y="3123368"/>
              <a:ext cx="65632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3-year</a:t>
              </a:r>
              <a:endParaRPr kumimoji="0" lang="en-US" sz="10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" name="TextBox 366">
              <a:extLst>
                <a:ext uri="{FF2B5EF4-FFF2-40B4-BE49-F238E27FC236}">
                  <a16:creationId xmlns:a16="http://schemas.microsoft.com/office/drawing/2014/main" id="{6E94A7E7-174F-444C-A78B-38C188220A62}"/>
                </a:ext>
              </a:extLst>
            </p:cNvPr>
            <p:cNvSpPr txBox="1"/>
            <p:nvPr/>
          </p:nvSpPr>
          <p:spPr>
            <a:xfrm>
              <a:off x="7292014" y="3208291"/>
              <a:ext cx="65632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4-year</a:t>
              </a:r>
              <a:endParaRPr kumimoji="0" lang="en-US" sz="10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TextBox 367">
              <a:extLst>
                <a:ext uri="{FF2B5EF4-FFF2-40B4-BE49-F238E27FC236}">
                  <a16:creationId xmlns:a16="http://schemas.microsoft.com/office/drawing/2014/main" id="{6E94A7E7-174F-444C-A78B-38C188220A62}"/>
                </a:ext>
              </a:extLst>
            </p:cNvPr>
            <p:cNvSpPr txBox="1"/>
            <p:nvPr/>
          </p:nvSpPr>
          <p:spPr>
            <a:xfrm>
              <a:off x="7925791" y="3224034"/>
              <a:ext cx="65632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5-year</a:t>
              </a:r>
              <a:endParaRPr kumimoji="0" lang="en-US" sz="10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461" name="Table 385"/>
          <p:cNvGraphicFramePr>
            <a:graphicFrameLocks noGrp="1"/>
          </p:cNvGraphicFramePr>
          <p:nvPr/>
        </p:nvGraphicFramePr>
        <p:xfrm>
          <a:off x="1584996" y="1592703"/>
          <a:ext cx="4275197" cy="3596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0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219">
                  <a:extLst>
                    <a:ext uri="{9D8B030D-6E8A-4147-A177-3AD203B41FA5}">
                      <a16:colId xmlns:a16="http://schemas.microsoft.com/office/drawing/2014/main" val="122764516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1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0044">
                  <a:extLst>
                    <a:ext uri="{9D8B030D-6E8A-4147-A177-3AD203B41FA5}">
                      <a16:colId xmlns:a16="http://schemas.microsoft.com/office/drawing/2014/main" val="2615157603"/>
                    </a:ext>
                  </a:extLst>
                </a:gridCol>
                <a:gridCol w="1050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2868">
                <a:tc rowSpan="2"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Subgroup</a:t>
                      </a:r>
                    </a:p>
                  </a:txBody>
                  <a:tcPr marL="0" marR="0" marT="18288" marB="1828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8288" marB="18288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5A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</a:p>
                  </a:txBody>
                  <a:tcPr marL="0" marR="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Docetaxel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 marL="0" marR="0" marT="18288" marB="18288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</a:p>
                  </a:txBody>
                  <a:tcPr marL="0" marR="0" marT="18288" marB="18288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480">
                <a:tc gridSpan="2" vMerge="1">
                  <a:txBody>
                    <a:bodyPr/>
                    <a:lstStyle/>
                    <a:p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mOS, mo</a:t>
                      </a:r>
                    </a:p>
                  </a:txBody>
                  <a:tcPr marL="0" marR="0" marT="18288" marB="18288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5A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mOS, mo</a:t>
                      </a:r>
                    </a:p>
                  </a:txBody>
                  <a:tcPr marL="0" marR="0" marT="18288" marB="18288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5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6E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5CA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18288" marB="1828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3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indent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</a:t>
                      </a:r>
                      <a:r>
                        <a:rPr lang="en-GB" sz="10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854)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Male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(n = 527)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r>
                        <a:rPr lang="en-GB" sz="1000" dirty="0"/>
                        <a:t>Female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GB" sz="1000" dirty="0"/>
                        <a:t>(n</a:t>
                      </a:r>
                      <a:r>
                        <a:rPr lang="en-GB" sz="1000" baseline="0" dirty="0"/>
                        <a:t> = 327)</a:t>
                      </a:r>
                      <a:endParaRPr lang="en-GB" sz="1000" dirty="0"/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r>
                        <a:rPr lang="en-GB" sz="1000" dirty="0"/>
                        <a:t>ECOG</a:t>
                      </a:r>
                      <a:r>
                        <a:rPr lang="en-GB" sz="1000" baseline="0" dirty="0"/>
                        <a:t> PS</a:t>
                      </a:r>
                      <a:r>
                        <a:rPr lang="en-GB" sz="1000" baseline="30000" dirty="0"/>
                        <a:t>a</a:t>
                      </a:r>
                      <a:endParaRPr lang="en-GB" sz="1000" dirty="0"/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/>
                      <a:endParaRPr lang="en-GB" sz="1000" dirty="0"/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8099202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indent="92075"/>
                      <a:r>
                        <a:rPr lang="en-GB" sz="1000" dirty="0"/>
                        <a:t>0 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GB" sz="1000" dirty="0"/>
                        <a:t>(n</a:t>
                      </a:r>
                      <a:r>
                        <a:rPr lang="en-GB" sz="1000" baseline="0" dirty="0"/>
                        <a:t> = 243)</a:t>
                      </a:r>
                      <a:endParaRPr lang="en-GB" sz="1000" dirty="0"/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2244876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indent="92075"/>
                      <a:r>
                        <a:rPr lang="en-GB" sz="1000" dirty="0"/>
                        <a:t>≥ 1 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GB" sz="1000" dirty="0"/>
                        <a:t>(n = 608)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1314921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indent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 y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3943572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marR="0" lvl="0" indent="904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65 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491)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5311677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marR="0" lvl="0" indent="904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65 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363)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9593342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marR="0" lvl="0" indent="904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75 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72)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1.19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1470477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SQ 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269) 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0216027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NSQ 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585)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1120741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1732692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marR="0" lvl="0" indent="920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1%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316)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5387896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marR="0" lvl="0" indent="920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1%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364)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7036812"/>
                  </a:ext>
                </a:extLst>
              </a:tr>
              <a:tr h="196987">
                <a:tc>
                  <a:txBody>
                    <a:bodyPr/>
                    <a:lstStyle/>
                    <a:p>
                      <a:pPr marL="0" marR="0" lvl="0" indent="92075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Non-evaluable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174)</a:t>
                      </a:r>
                    </a:p>
                  </a:txBody>
                  <a:tcPr marL="0" marR="0" marT="9144" marB="914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en-GB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144" marB="914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662676"/>
                  </a:ext>
                </a:extLst>
              </a:tr>
            </a:tbl>
          </a:graphicData>
        </a:graphic>
      </p:graphicFrame>
      <p:graphicFrame>
        <p:nvGraphicFramePr>
          <p:cNvPr id="462" name="Chart 386">
            <a:extLst>
              <a:ext uri="{FF2B5EF4-FFF2-40B4-BE49-F238E27FC236}">
                <a16:creationId xmlns:a16="http://schemas.microsoft.com/office/drawing/2014/main" id="{0F4F04BD-B6B6-4632-9F21-ABD5B44F4E25}"/>
              </a:ext>
            </a:extLst>
          </p:cNvPr>
          <p:cNvGraphicFramePr/>
          <p:nvPr/>
        </p:nvGraphicFramePr>
        <p:xfrm>
          <a:off x="4201789" y="1950638"/>
          <a:ext cx="2098992" cy="3710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63" name="Straight Connector 387"/>
          <p:cNvCxnSpPr/>
          <p:nvPr/>
        </p:nvCxnSpPr>
        <p:spPr>
          <a:xfrm>
            <a:off x="5396220" y="2031351"/>
            <a:ext cx="21139" cy="315749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4" name="Rectangle 388"/>
          <p:cNvSpPr/>
          <p:nvPr/>
        </p:nvSpPr>
        <p:spPr>
          <a:xfrm>
            <a:off x="1586803" y="4597617"/>
            <a:ext cx="4052972" cy="1665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5" name="Rectangle 2"/>
          <p:cNvSpPr/>
          <p:nvPr/>
        </p:nvSpPr>
        <p:spPr>
          <a:xfrm>
            <a:off x="4395152" y="5158145"/>
            <a:ext cx="379549" cy="35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6" name="Rectangle 132"/>
          <p:cNvSpPr/>
          <p:nvPr/>
        </p:nvSpPr>
        <p:spPr>
          <a:xfrm>
            <a:off x="4207075" y="5254924"/>
            <a:ext cx="379549" cy="35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7" name="Line 15">
            <a:extLst>
              <a:ext uri="{FF2B5EF4-FFF2-40B4-BE49-F238E27FC236}">
                <a16:creationId xmlns:a16="http://schemas.microsoft.com/office/drawing/2014/main" id="{2A9AB895-191A-45D2-8F5E-5414C81094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78829" y="5595578"/>
            <a:ext cx="522377" cy="0"/>
          </a:xfrm>
          <a:prstGeom prst="line">
            <a:avLst/>
          </a:prstGeom>
          <a:solidFill>
            <a:schemeClr val="bg1"/>
          </a:solidFill>
          <a:ln w="14288" cap="flat">
            <a:solidFill>
              <a:schemeClr val="tx1"/>
            </a:solidFill>
            <a:prstDash val="solid"/>
            <a:miter lim="800000"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8" name="Rectangle 23">
            <a:extLst>
              <a:ext uri="{FF2B5EF4-FFF2-40B4-BE49-F238E27FC236}">
                <a16:creationId xmlns:a16="http://schemas.microsoft.com/office/drawing/2014/main" id="{08FFDDE2-A0ED-4226-A404-863CAE3D1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268" y="5397716"/>
            <a:ext cx="282129" cy="13849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6DA8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NIVO</a:t>
            </a: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6DA8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69" name="Rectangle 22">
            <a:extLst>
              <a:ext uri="{FF2B5EF4-FFF2-40B4-BE49-F238E27FC236}">
                <a16:creationId xmlns:a16="http://schemas.microsoft.com/office/drawing/2014/main" id="{483161CC-675A-4982-911B-317816019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751" y="5393786"/>
            <a:ext cx="391133" cy="13849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6B7B6D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Chemo</a:t>
            </a: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6B7B6D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70" name="5 Metin kutusu"/>
          <p:cNvSpPr txBox="1"/>
          <p:nvPr/>
        </p:nvSpPr>
        <p:spPr>
          <a:xfrm>
            <a:off x="4959945" y="6423148"/>
            <a:ext cx="2419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Antonia SJ et al, </a:t>
            </a:r>
            <a:r>
              <a:rPr kumimoji="0" lang="tr-T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Lancet</a:t>
            </a: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tr-T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Oncology</a:t>
            </a:r>
            <a:r>
              <a:rPr kumimoji="0" lang="tr-T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2019</a:t>
            </a:r>
          </a:p>
        </p:txBody>
      </p:sp>
      <p:sp>
        <p:nvSpPr>
          <p:cNvPr id="2" name="Yuvarlatılmış Dikdörtgen 1"/>
          <p:cNvSpPr/>
          <p:nvPr/>
        </p:nvSpPr>
        <p:spPr>
          <a:xfrm>
            <a:off x="4833440" y="1567973"/>
            <a:ext cx="968151" cy="36841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" name="Yuvarlatılmış Dikdörtgen 470"/>
          <p:cNvSpPr/>
          <p:nvPr/>
        </p:nvSpPr>
        <p:spPr>
          <a:xfrm>
            <a:off x="7689199" y="1556794"/>
            <a:ext cx="2799290" cy="133039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Başlık 1">
            <a:extLst>
              <a:ext uri="{FF2B5EF4-FFF2-40B4-BE49-F238E27FC236}">
                <a16:creationId xmlns:a16="http://schemas.microsoft.com/office/drawing/2014/main" id="{A12D6188-F7B0-4341-AEC4-02AAB0AC2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91" y="294640"/>
            <a:ext cx="11017189" cy="1036320"/>
          </a:xfrm>
        </p:spPr>
        <p:txBody>
          <a:bodyPr>
            <a:normAutofit/>
          </a:bodyPr>
          <a:lstStyle/>
          <a:p>
            <a:pPr algn="ctr"/>
            <a:r>
              <a:rPr lang="tr-TR" sz="2000" b="1" dirty="0">
                <a:solidFill>
                  <a:schemeClr val="accent1"/>
                </a:solidFill>
              </a:rPr>
              <a:t> </a:t>
            </a:r>
            <a:r>
              <a:rPr lang="tr-TR" sz="3200" b="1" dirty="0">
                <a:solidFill>
                  <a:schemeClr val="accent1"/>
                </a:solidFill>
              </a:rPr>
              <a:t>EVRE IV KÜÇÜK HÜCRELİ DIŞI AKCİĞER KANSERİNDE </a:t>
            </a:r>
            <a:br>
              <a:rPr lang="tr-TR" sz="3200" b="1" dirty="0">
                <a:solidFill>
                  <a:schemeClr val="accent1"/>
                </a:solidFill>
              </a:rPr>
            </a:br>
            <a:r>
              <a:rPr lang="tr-TR" sz="3200" b="1" dirty="0">
                <a:solidFill>
                  <a:schemeClr val="accent1"/>
                </a:solidFill>
              </a:rPr>
              <a:t>İKİNCİ BASAMAK SEÇENEĞİ OLARAK İMMÜNOTERAPİ</a:t>
            </a:r>
            <a:endParaRPr lang="tr-T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7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6787B41-BC7C-4E15-B5AD-9DC6BD6B9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11"/>
          <a:stretch/>
        </p:blipFill>
        <p:spPr>
          <a:xfrm>
            <a:off x="1656081" y="1552414"/>
            <a:ext cx="9611360" cy="5162512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1D15CBF8-F453-427C-B98E-2E72EE754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1"/>
            <a:ext cx="10515600" cy="995680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757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B3F44DE9-5E3A-4FB0-ADC2-BB1091A26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5760" y="1515268"/>
            <a:ext cx="9103360" cy="5120641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463EC2CF-0312-484B-A7C8-8E05C0C6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8075"/>
          </a:xfrm>
        </p:spPr>
        <p:txBody>
          <a:bodyPr>
            <a:normAutofit/>
          </a:bodyPr>
          <a:lstStyle/>
          <a:p>
            <a:pPr algn="ctr"/>
            <a:r>
              <a:rPr lang="tr-TR" sz="2000" b="1" dirty="0">
                <a:solidFill>
                  <a:schemeClr val="accent1"/>
                </a:solidFill>
              </a:rPr>
              <a:t> </a:t>
            </a: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521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E0220C69-80F2-4A2A-A705-0A25667D9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88" b="2972"/>
          <a:stretch/>
        </p:blipFill>
        <p:spPr>
          <a:xfrm>
            <a:off x="1538102" y="1690688"/>
            <a:ext cx="9718139" cy="5014912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6F9191F5-92DE-42C0-B56B-04868F49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2000" b="1" dirty="0">
                <a:solidFill>
                  <a:schemeClr val="accent1"/>
                </a:solidFill>
              </a:rPr>
              <a:t> 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akciğer kanserinde</a:t>
            </a:r>
            <a:b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625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A38399-1C85-41A5-9A78-AA8D3455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5CB8852-6870-4727-83E5-06B76AAF0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6637" y="1670333"/>
            <a:ext cx="8573409" cy="482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696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3E74B2-719C-4918-B0AF-335F9E40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3797"/>
          </a:xfrm>
        </p:spPr>
        <p:txBody>
          <a:bodyPr>
            <a:no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terapi</a:t>
            </a:r>
            <a:endParaRPr lang="tr-TR" sz="3200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8097531-8B69-4E91-9D97-6F8CB23A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53"/>
          <a:stretch/>
        </p:blipFill>
        <p:spPr>
          <a:xfrm>
            <a:off x="1593949" y="1553236"/>
            <a:ext cx="9558105" cy="466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899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64A818-F548-43E4-BAF7-ADD65F99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50522"/>
            <a:ext cx="10515600" cy="1230154"/>
          </a:xfrm>
        </p:spPr>
        <p:txBody>
          <a:bodyPr>
            <a:norm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2FBE8F9-B322-437C-961F-E6F840F7A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120" y="1595280"/>
            <a:ext cx="8747760" cy="492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17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0EF8C3-29F0-45AE-B83C-6EAA2DAD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7275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EA83A38-18E3-4546-A62E-B6BB80FBC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367"/>
          <a:stretch/>
        </p:blipFill>
        <p:spPr>
          <a:xfrm>
            <a:off x="1767840" y="1566704"/>
            <a:ext cx="9062720" cy="492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01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738282" y="1428736"/>
            <a:ext cx="6143668" cy="5429264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70000"/>
              </a:lnSpc>
              <a:buFont typeface="Wingdings" pitchFamily="2" charset="2"/>
              <a:buChar char="q"/>
            </a:pPr>
            <a:r>
              <a:rPr lang="tr-TR" sz="4800" b="1" dirty="0" err="1">
                <a:solidFill>
                  <a:schemeClr val="tx2"/>
                </a:solidFill>
              </a:rPr>
              <a:t>immünoterapiyle</a:t>
            </a:r>
            <a:r>
              <a:rPr lang="tr-TR" sz="4800" b="1" dirty="0">
                <a:solidFill>
                  <a:schemeClr val="tx2"/>
                </a:solidFill>
              </a:rPr>
              <a:t> ilgili ilk bilgiler New York da yaşayan cerrah William </a:t>
            </a:r>
            <a:r>
              <a:rPr lang="tr-TR" sz="4800" b="1" dirty="0" err="1">
                <a:solidFill>
                  <a:schemeClr val="tx2"/>
                </a:solidFill>
              </a:rPr>
              <a:t>Coley</a:t>
            </a:r>
            <a:r>
              <a:rPr lang="tr-TR" sz="4800" b="1" dirty="0">
                <a:solidFill>
                  <a:schemeClr val="tx2"/>
                </a:solidFill>
              </a:rPr>
              <a:t> 1891 yıllında veriyor. Dr </a:t>
            </a:r>
            <a:r>
              <a:rPr lang="tr-TR" sz="4800" b="1" dirty="0" err="1">
                <a:solidFill>
                  <a:schemeClr val="tx2"/>
                </a:solidFill>
              </a:rPr>
              <a:t>coley</a:t>
            </a:r>
            <a:r>
              <a:rPr lang="tr-TR" sz="4800" b="1" dirty="0">
                <a:solidFill>
                  <a:schemeClr val="tx2"/>
                </a:solidFill>
              </a:rPr>
              <a:t> enfeksiyon sonrası hastasının yüzünde ki kanserin (sarkom) gerilediğini belirtmiş. 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endParaRPr lang="tr-TR" sz="4800" b="1" dirty="0">
              <a:solidFill>
                <a:schemeClr val="tx2"/>
              </a:solidFill>
            </a:endParaRPr>
          </a:p>
          <a:p>
            <a:pPr lvl="0">
              <a:lnSpc>
                <a:spcPct val="170000"/>
              </a:lnSpc>
              <a:buFont typeface="Wingdings" pitchFamily="2" charset="2"/>
              <a:buChar char="q"/>
            </a:pPr>
            <a:r>
              <a:rPr lang="tr-TR" sz="4800" b="1" dirty="0">
                <a:solidFill>
                  <a:schemeClr val="tx2"/>
                </a:solidFill>
              </a:rPr>
              <a:t>İlerleyen zamanda bağışıklık sistemini aktive eden </a:t>
            </a:r>
            <a:r>
              <a:rPr lang="tr-TR" sz="4800" b="1" dirty="0" err="1">
                <a:solidFill>
                  <a:schemeClr val="tx2"/>
                </a:solidFill>
              </a:rPr>
              <a:t>Streptococcus</a:t>
            </a:r>
            <a:r>
              <a:rPr lang="tr-TR" sz="4800" b="1" dirty="0">
                <a:solidFill>
                  <a:schemeClr val="tx2"/>
                </a:solidFill>
              </a:rPr>
              <a:t> </a:t>
            </a:r>
            <a:r>
              <a:rPr lang="tr-TR" sz="4800" b="1" dirty="0" err="1">
                <a:solidFill>
                  <a:schemeClr val="tx2"/>
                </a:solidFill>
              </a:rPr>
              <a:t>pyogenes</a:t>
            </a:r>
            <a:r>
              <a:rPr lang="tr-TR" sz="4800" b="1" dirty="0">
                <a:solidFill>
                  <a:schemeClr val="tx2"/>
                </a:solidFill>
              </a:rPr>
              <a:t> </a:t>
            </a:r>
            <a:r>
              <a:rPr lang="tr-TR" sz="4800" b="1" dirty="0" err="1">
                <a:solidFill>
                  <a:schemeClr val="tx2"/>
                </a:solidFill>
              </a:rPr>
              <a:t>and</a:t>
            </a:r>
            <a:r>
              <a:rPr lang="tr-TR" sz="4800" b="1" dirty="0">
                <a:solidFill>
                  <a:schemeClr val="tx2"/>
                </a:solidFill>
              </a:rPr>
              <a:t> </a:t>
            </a:r>
            <a:r>
              <a:rPr lang="tr-TR" sz="4800" b="1" dirty="0" err="1">
                <a:solidFill>
                  <a:schemeClr val="tx2"/>
                </a:solidFill>
              </a:rPr>
              <a:t>Serratia</a:t>
            </a:r>
            <a:r>
              <a:rPr lang="tr-TR" sz="4800" b="1" dirty="0">
                <a:solidFill>
                  <a:schemeClr val="tx2"/>
                </a:solidFill>
              </a:rPr>
              <a:t> </a:t>
            </a:r>
            <a:r>
              <a:rPr lang="tr-TR" sz="4800" b="1" dirty="0" err="1">
                <a:solidFill>
                  <a:schemeClr val="tx2"/>
                </a:solidFill>
              </a:rPr>
              <a:t>marcescens</a:t>
            </a:r>
            <a:r>
              <a:rPr lang="tr-TR" sz="4800" b="1" dirty="0">
                <a:solidFill>
                  <a:schemeClr val="tx2"/>
                </a:solidFill>
              </a:rPr>
              <a:t> bakterilerinin </a:t>
            </a:r>
            <a:r>
              <a:rPr lang="tr-TR" sz="4800" b="1" dirty="0" err="1">
                <a:solidFill>
                  <a:schemeClr val="tx2"/>
                </a:solidFill>
              </a:rPr>
              <a:t>antijenik</a:t>
            </a:r>
            <a:r>
              <a:rPr lang="tr-TR" sz="4800" b="1" dirty="0">
                <a:solidFill>
                  <a:schemeClr val="tx2"/>
                </a:solidFill>
              </a:rPr>
              <a:t> yapılarının </a:t>
            </a:r>
            <a:r>
              <a:rPr lang="tr-TR" sz="4800" b="1" dirty="0" err="1">
                <a:solidFill>
                  <a:schemeClr val="tx2"/>
                </a:solidFill>
              </a:rPr>
              <a:t>immün</a:t>
            </a:r>
            <a:r>
              <a:rPr lang="tr-TR" sz="4800" b="1" dirty="0">
                <a:solidFill>
                  <a:schemeClr val="tx2"/>
                </a:solidFill>
              </a:rPr>
              <a:t> sistemi aktivite ettiği saptanıyor.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endParaRPr lang="tr-TR" sz="4800" b="1" dirty="0">
              <a:solidFill>
                <a:schemeClr val="tx2"/>
              </a:solidFill>
            </a:endParaRPr>
          </a:p>
          <a:p>
            <a:pPr lvl="0">
              <a:lnSpc>
                <a:spcPct val="170000"/>
              </a:lnSpc>
              <a:buFont typeface="Wingdings" pitchFamily="2" charset="2"/>
              <a:buChar char="q"/>
            </a:pPr>
            <a:r>
              <a:rPr lang="tr-TR" sz="4800" b="1" dirty="0">
                <a:solidFill>
                  <a:schemeClr val="tx2"/>
                </a:solidFill>
              </a:rPr>
              <a:t>Tüberküloz hastalığına karşı 1908 yılında </a:t>
            </a:r>
            <a:r>
              <a:rPr lang="tr-TR" sz="4800" b="1" dirty="0" err="1">
                <a:solidFill>
                  <a:schemeClr val="tx2"/>
                </a:solidFill>
              </a:rPr>
              <a:t>Albert</a:t>
            </a:r>
            <a:r>
              <a:rPr lang="tr-TR" sz="4800" b="1" dirty="0">
                <a:solidFill>
                  <a:schemeClr val="tx2"/>
                </a:solidFill>
              </a:rPr>
              <a:t> </a:t>
            </a:r>
            <a:r>
              <a:rPr lang="tr-TR" sz="4800" b="1" dirty="0" err="1">
                <a:solidFill>
                  <a:schemeClr val="tx2"/>
                </a:solidFill>
              </a:rPr>
              <a:t>Calmette</a:t>
            </a:r>
            <a:r>
              <a:rPr lang="tr-TR" sz="4800" b="1" dirty="0">
                <a:solidFill>
                  <a:schemeClr val="tx2"/>
                </a:solidFill>
              </a:rPr>
              <a:t> ve </a:t>
            </a:r>
            <a:r>
              <a:rPr lang="tr-TR" sz="4800" b="1" dirty="0" err="1">
                <a:solidFill>
                  <a:schemeClr val="tx2"/>
                </a:solidFill>
              </a:rPr>
              <a:t>Camille</a:t>
            </a:r>
            <a:r>
              <a:rPr lang="tr-TR" sz="4800" b="1" dirty="0">
                <a:solidFill>
                  <a:schemeClr val="tx2"/>
                </a:solidFill>
              </a:rPr>
              <a:t> </a:t>
            </a:r>
            <a:r>
              <a:rPr lang="tr-TR" sz="4800" b="1" dirty="0" err="1">
                <a:solidFill>
                  <a:schemeClr val="tx2"/>
                </a:solidFill>
              </a:rPr>
              <a:t>Guerin</a:t>
            </a:r>
            <a:r>
              <a:rPr lang="tr-TR" sz="4800" b="1" dirty="0">
                <a:solidFill>
                  <a:schemeClr val="tx2"/>
                </a:solidFill>
              </a:rPr>
              <a:t> BCG aşısını geliştiriyor.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endParaRPr lang="tr-TR" sz="4800" b="1" dirty="0">
              <a:solidFill>
                <a:schemeClr val="tx2"/>
              </a:solidFill>
            </a:endParaRPr>
          </a:p>
          <a:p>
            <a:pPr lvl="0">
              <a:lnSpc>
                <a:spcPct val="170000"/>
              </a:lnSpc>
              <a:buFont typeface="Wingdings" pitchFamily="2" charset="2"/>
              <a:buChar char="q"/>
            </a:pPr>
            <a:r>
              <a:rPr lang="tr-TR" sz="4800" b="1" dirty="0">
                <a:solidFill>
                  <a:schemeClr val="tx2"/>
                </a:solidFill>
              </a:rPr>
              <a:t>İlerleyen yıllarda </a:t>
            </a:r>
            <a:r>
              <a:rPr lang="tr-TR" sz="4800" b="1" dirty="0" err="1">
                <a:solidFill>
                  <a:schemeClr val="tx2"/>
                </a:solidFill>
              </a:rPr>
              <a:t>tübeküloz</a:t>
            </a:r>
            <a:r>
              <a:rPr lang="tr-TR" sz="4800" b="1" dirty="0">
                <a:solidFill>
                  <a:schemeClr val="tx2"/>
                </a:solidFill>
              </a:rPr>
              <a:t> olan hastalarda kanser oranın düşük olması bilim adamlarını araştırmalara yöneltiyor. Bu çalışmalar sonrası tüberküloz bakterilerinin antijenlerinde elde edilen BCG aşısı erken evre mesane kanserinde günümüze halen kullanılmaktadır.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endParaRPr lang="tr-TR" sz="4800" b="1" dirty="0">
              <a:solidFill>
                <a:schemeClr val="tx2"/>
              </a:solidFill>
            </a:endParaRPr>
          </a:p>
          <a:p>
            <a:pPr lvl="0">
              <a:lnSpc>
                <a:spcPct val="170000"/>
              </a:lnSpc>
              <a:buFont typeface="Wingdings" pitchFamily="2" charset="2"/>
              <a:buChar char="q"/>
            </a:pPr>
            <a:r>
              <a:rPr lang="tr-TR" sz="4800" b="1" dirty="0">
                <a:solidFill>
                  <a:schemeClr val="tx2"/>
                </a:solidFill>
              </a:rPr>
              <a:t> Modern immünoterapi 1985 yılında </a:t>
            </a:r>
            <a:r>
              <a:rPr lang="tr-TR" sz="4800" b="1" dirty="0" err="1">
                <a:solidFill>
                  <a:schemeClr val="tx2"/>
                </a:solidFill>
              </a:rPr>
              <a:t>İnterleukin</a:t>
            </a:r>
            <a:r>
              <a:rPr lang="tr-TR" sz="4800" b="1" dirty="0">
                <a:solidFill>
                  <a:schemeClr val="tx2"/>
                </a:solidFill>
              </a:rPr>
              <a:t> 2 </a:t>
            </a:r>
            <a:r>
              <a:rPr lang="tr-TR" sz="4800" b="1" dirty="0" err="1">
                <a:solidFill>
                  <a:schemeClr val="tx2"/>
                </a:solidFill>
              </a:rPr>
              <a:t>metastatik</a:t>
            </a:r>
            <a:r>
              <a:rPr lang="tr-TR" sz="4800" b="1" dirty="0">
                <a:solidFill>
                  <a:schemeClr val="tx2"/>
                </a:solidFill>
              </a:rPr>
              <a:t> </a:t>
            </a:r>
            <a:r>
              <a:rPr lang="tr-TR" sz="4800" b="1" dirty="0" err="1">
                <a:solidFill>
                  <a:schemeClr val="tx2"/>
                </a:solidFill>
              </a:rPr>
              <a:t>melanomda</a:t>
            </a:r>
            <a:r>
              <a:rPr lang="tr-TR" sz="4800" b="1" dirty="0">
                <a:solidFill>
                  <a:schemeClr val="tx2"/>
                </a:solidFill>
              </a:rPr>
              <a:t> kullanılmasıyla başlıyor</a:t>
            </a:r>
            <a:r>
              <a:rPr lang="tr-TR" sz="4800" b="1" dirty="0"/>
              <a:t>.</a:t>
            </a:r>
          </a:p>
          <a:p>
            <a:endParaRPr lang="tr-TR" dirty="0"/>
          </a:p>
        </p:txBody>
      </p:sp>
      <p:pic>
        <p:nvPicPr>
          <p:cNvPr id="2050" name="Picture 2" descr="C:\Users\PC\Desktop\220px-William_Coley_18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8523" y="1553754"/>
            <a:ext cx="2657493" cy="4468592"/>
          </a:xfrm>
          <a:prstGeom prst="rect">
            <a:avLst/>
          </a:prstGeom>
          <a:noFill/>
        </p:spPr>
      </p:pic>
      <p:sp>
        <p:nvSpPr>
          <p:cNvPr id="8" name="1 Başlık">
            <a:extLst>
              <a:ext uri="{FF2B5EF4-FFF2-40B4-BE49-F238E27FC236}">
                <a16:creationId xmlns:a16="http://schemas.microsoft.com/office/drawing/2014/main" id="{54A30152-2EC0-4E59-9AC3-652C9557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50309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r-TR" sz="3200" b="1" dirty="0">
                <a:solidFill>
                  <a:schemeClr val="tx2"/>
                </a:solidFill>
                <a:cs typeface="Times New Roman" panose="02020603050405020304" pitchFamily="18" charset="0"/>
              </a:rPr>
              <a:t>Akciğer Kanserinde Tedavi Seçenekleri</a:t>
            </a:r>
            <a:br>
              <a:rPr lang="tr-TR" sz="3200" b="1" dirty="0">
                <a:solidFill>
                  <a:schemeClr val="tx2"/>
                </a:solidFill>
                <a:cs typeface="Times New Roman" panose="02020603050405020304" pitchFamily="18" charset="0"/>
              </a:rPr>
            </a:br>
            <a:r>
              <a:rPr lang="tr-TR" sz="3200" b="1" dirty="0">
                <a:solidFill>
                  <a:schemeClr val="tx2"/>
                </a:solidFill>
                <a:cs typeface="Times New Roman" panose="02020603050405020304" pitchFamily="18" charset="0"/>
              </a:rPr>
              <a:t>İmmünoterapi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866472-AA2F-4D90-AB3A-86712C3D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641"/>
            <a:ext cx="10515600" cy="1117600"/>
          </a:xfrm>
        </p:spPr>
        <p:txBody>
          <a:bodyPr>
            <a:normAutofit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DF2AB3D-4CED-4EBA-AED4-9B5F68BDF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842"/>
          <a:stretch/>
        </p:blipFill>
        <p:spPr>
          <a:xfrm>
            <a:off x="1137920" y="1547471"/>
            <a:ext cx="9398000" cy="513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111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4CBA97-9023-424D-BD53-E66FA699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601"/>
            <a:ext cx="10515600" cy="1066799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7B016A2-E55E-4C93-A08D-EC1C89C37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12"/>
          <a:stretch/>
        </p:blipFill>
        <p:spPr>
          <a:xfrm>
            <a:off x="1148080" y="1690902"/>
            <a:ext cx="9326880" cy="497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662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EA2F6B-6BD2-4DD0-AC0B-146C2FC45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547"/>
            <a:ext cx="10515600" cy="1045029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63484EF-6AD7-4569-ACFA-353339CB7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027"/>
          <a:stretch/>
        </p:blipFill>
        <p:spPr>
          <a:xfrm>
            <a:off x="1656079" y="1690688"/>
            <a:ext cx="9303321" cy="502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458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654DDDEF-A087-4D7D-88E2-22AF56B9E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522" t="17655" r="18059" b="6651"/>
          <a:stretch/>
        </p:blipFill>
        <p:spPr>
          <a:xfrm>
            <a:off x="2172477" y="1546433"/>
            <a:ext cx="7847045" cy="4946441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5F61FE77-6018-469A-A67A-0B5A97384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9822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Birinci Basamak Seçeneği olarak İmmünoterapi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30115264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4FB70D0-588C-47D5-9BC3-35362F81F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42" t="21731" r="13228" b="9866"/>
          <a:stretch/>
        </p:blipFill>
        <p:spPr>
          <a:xfrm>
            <a:off x="1362268" y="1800808"/>
            <a:ext cx="9684375" cy="4819888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8F229AEA-88F0-4DD8-9540-EB3C44FB4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3184"/>
            <a:ext cx="10515600" cy="858416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Evre IV Küçük hücreli akciğer kanserinde</a:t>
            </a:r>
            <a:b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İkinci Basamak Seçeneği olarak İmmünoterapi</a:t>
            </a:r>
            <a:endParaRPr lang="tr-TR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936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47A7AE-CA53-49C9-ABAE-B76E717E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3169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chemeClr val="tx2"/>
                </a:solidFill>
              </a:rPr>
              <a:t>Sonuç 1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556803-2ED8-4CA5-8FD4-010552A33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440"/>
            <a:ext cx="10515600" cy="456152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Evre [ IB(4 cm&gt;)-IIIA] küçük hücreli dışı akciğer kanserinde neoadjuvan kemoterapi ile birlikte immünoterapi ( PD-L1 düzeyinden bağımsız)</a:t>
            </a:r>
          </a:p>
          <a:p>
            <a:pPr marL="0" indent="0">
              <a:buNone/>
            </a:pP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Evre [ IB(4 cm&gt;)-IIIA] ve PD-L1&gt;%1 olan hastalarda 4 kür </a:t>
            </a:r>
            <a:r>
              <a:rPr lang="tr-TR" dirty="0" err="1"/>
              <a:t>adjuvan</a:t>
            </a:r>
            <a:r>
              <a:rPr lang="tr-TR" dirty="0"/>
              <a:t> KT sonrası </a:t>
            </a:r>
            <a:r>
              <a:rPr lang="tr-TR" dirty="0" err="1"/>
              <a:t>adjuvan</a:t>
            </a:r>
            <a:r>
              <a:rPr lang="tr-TR" dirty="0"/>
              <a:t> immünoterapi(16 kür)</a:t>
            </a:r>
          </a:p>
          <a:p>
            <a:pPr marL="0" indent="0">
              <a:buNone/>
            </a:pP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İnoperable evre III küçük hücreli dışı akciğer kanserinde </a:t>
            </a:r>
            <a:r>
              <a:rPr lang="tr-TR" dirty="0" err="1"/>
              <a:t>definitif</a:t>
            </a:r>
            <a:r>
              <a:rPr lang="tr-TR" dirty="0"/>
              <a:t> </a:t>
            </a:r>
            <a:r>
              <a:rPr lang="tr-TR" dirty="0" err="1"/>
              <a:t>kemoradiyoterapi</a:t>
            </a:r>
            <a:r>
              <a:rPr lang="tr-TR" dirty="0"/>
              <a:t> sonrası idame immünoterapi</a:t>
            </a:r>
          </a:p>
          <a:p>
            <a:pPr marL="0" indent="0">
              <a:buNone/>
            </a:pPr>
            <a:endParaRPr lang="tr-TR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Evre IV küçük hücreli akciğer kanserinde PD-L1≥ %50 olan hastalarda</a:t>
            </a:r>
          </a:p>
          <a:p>
            <a:pPr marL="0" indent="0" algn="ctr">
              <a:buNone/>
            </a:pPr>
            <a:r>
              <a:rPr lang="tr-TR" dirty="0"/>
              <a:t> birinci basamak tedavide tek başına immünoterapi ya da immünoterapi+kemoterapi</a:t>
            </a:r>
          </a:p>
          <a:p>
            <a:pPr marL="0" indent="0" algn="ctr">
              <a:buNone/>
            </a:pPr>
            <a:r>
              <a:rPr lang="tr-TR" dirty="0"/>
              <a:t>          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584511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3F8EFE-B6FA-4F0E-88DD-CE392C36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3185"/>
            <a:ext cx="10515600" cy="802432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chemeClr val="tx2"/>
                </a:solidFill>
              </a:rPr>
              <a:t>Sonuç 2</a:t>
            </a:r>
            <a:endParaRPr lang="tr-TR" sz="36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92E483-5B3A-40C3-90BF-A9C1B6102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53104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Evre IV küçük hücreli akciğer kanserinde PD-L1≥ %1-49 olan hastalarda birinci basamak tedavisinde İmünoterapi+kemoterapi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dirty="0"/>
              <a:t>Evre IV küçük hücreli akciğer kanserinde PD-L1˂ %1 olan hastalarda</a:t>
            </a:r>
          </a:p>
          <a:p>
            <a:pPr marL="0" indent="0" algn="ctr">
              <a:buNone/>
            </a:pPr>
            <a:r>
              <a:rPr lang="tr-TR" dirty="0"/>
              <a:t>    birinci basamak tedavisinde immünoterapi(</a:t>
            </a:r>
            <a:r>
              <a:rPr lang="tr-TR" dirty="0" err="1"/>
              <a:t>pemrolizumab</a:t>
            </a:r>
            <a:r>
              <a:rPr lang="tr-TR" dirty="0"/>
              <a:t>)+KT, </a:t>
            </a:r>
            <a:r>
              <a:rPr lang="tr-TR" dirty="0" err="1"/>
              <a:t>immünoterap+imünoterapi</a:t>
            </a:r>
            <a:r>
              <a:rPr lang="tr-TR" dirty="0"/>
              <a:t>(</a:t>
            </a:r>
            <a:r>
              <a:rPr lang="tr-TR" dirty="0" err="1"/>
              <a:t>nivolumab+ipilumumab</a:t>
            </a:r>
            <a:r>
              <a:rPr lang="tr-TR" dirty="0"/>
              <a:t>)+KT  </a:t>
            </a:r>
          </a:p>
          <a:p>
            <a:pPr marL="0" indent="0" algn="ctr">
              <a:buNone/>
            </a:pPr>
            <a:r>
              <a:rPr lang="tr-TR" dirty="0"/>
              <a:t> ya da </a:t>
            </a:r>
            <a:r>
              <a:rPr lang="tr-TR" dirty="0" err="1"/>
              <a:t>immünoterapi+immünoterapi</a:t>
            </a:r>
            <a:r>
              <a:rPr lang="tr-TR" dirty="0"/>
              <a:t>(</a:t>
            </a:r>
            <a:r>
              <a:rPr lang="tr-TR" dirty="0" err="1"/>
              <a:t>Nivolumab+ipilumumab</a:t>
            </a:r>
            <a:r>
              <a:rPr lang="tr-TR" dirty="0"/>
              <a:t>)</a:t>
            </a:r>
          </a:p>
          <a:p>
            <a:pPr marL="0" indent="0" algn="ctr">
              <a:buNone/>
            </a:pPr>
            <a:r>
              <a:rPr lang="tr-TR" dirty="0"/>
              <a:t>kombinasyon tedavisi alamayacaksa tek başına immünoterapi</a:t>
            </a:r>
          </a:p>
          <a:p>
            <a:pPr marL="0" indent="0">
              <a:buNone/>
            </a:pPr>
            <a:r>
              <a:rPr lang="tr-TR" dirty="0"/>
              <a:t>               -Hasta Yaşı</a:t>
            </a:r>
          </a:p>
          <a:p>
            <a:pPr marL="0" indent="0">
              <a:buNone/>
            </a:pPr>
            <a:r>
              <a:rPr lang="tr-TR" dirty="0"/>
              <a:t>                -ECOG PS</a:t>
            </a:r>
          </a:p>
          <a:p>
            <a:pPr marL="0" indent="0">
              <a:buNone/>
            </a:pPr>
            <a:r>
              <a:rPr lang="tr-TR" dirty="0"/>
              <a:t>                -Ek Hastalık</a:t>
            </a:r>
          </a:p>
          <a:p>
            <a:pPr marL="0" indent="0">
              <a:buNone/>
            </a:pPr>
            <a:r>
              <a:rPr lang="tr-TR" dirty="0"/>
              <a:t>Tedavi seçiminde etkilidir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787305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93989F-51F3-425F-9B8D-F10A1A3E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240"/>
            <a:ext cx="10515600" cy="773197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chemeClr val="tx2"/>
                </a:solidFill>
              </a:rPr>
              <a:t>Sonuç 3</a:t>
            </a:r>
            <a:endParaRPr lang="tr-TR" sz="36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B9D5E5-E350-412D-9686-F9B4035E9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70935"/>
          </a:xfrm>
        </p:spPr>
        <p:txBody>
          <a:bodyPr/>
          <a:lstStyle/>
          <a:p>
            <a:pPr marL="0" indent="0">
              <a:buNone/>
            </a:pPr>
            <a:endParaRPr lang="tr-TR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/>
              <a:t>Evre IV küçük hücreli dışı akciğer kanserinde PD-L1düzeyinden bağımsız olarak ikinci basamak tedavisinde tek başına immünoterapi(</a:t>
            </a:r>
            <a:r>
              <a:rPr lang="tr-TR" sz="2400" dirty="0" err="1"/>
              <a:t>Nivolumab,Atezolizumab</a:t>
            </a:r>
            <a:r>
              <a:rPr lang="tr-TR" sz="2400" dirty="0"/>
              <a:t>, </a:t>
            </a:r>
            <a:r>
              <a:rPr lang="tr-TR" sz="2400" dirty="0" err="1"/>
              <a:t>pemrolizumab</a:t>
            </a:r>
            <a:r>
              <a:rPr lang="tr-TR" sz="2400" dirty="0"/>
              <a:t>)</a:t>
            </a:r>
          </a:p>
          <a:p>
            <a:pPr marL="0" indent="0">
              <a:buNone/>
            </a:pPr>
            <a:endParaRPr lang="tr-TR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tr-TR" sz="2400" dirty="0"/>
              <a:t>Evre IV küçük hücreli akciğer kanserinde birinci basamak tedavide PD-L1 düzeyinden bağımsız olarak </a:t>
            </a:r>
            <a:r>
              <a:rPr lang="tr-TR" sz="2400" dirty="0" err="1"/>
              <a:t>platin+etoposid</a:t>
            </a:r>
            <a:r>
              <a:rPr lang="tr-TR" sz="2400" dirty="0"/>
              <a:t> ile kombine olarak immünoterapi(</a:t>
            </a:r>
            <a:r>
              <a:rPr lang="tr-TR" sz="2400" dirty="0" err="1"/>
              <a:t>Atezolizumab</a:t>
            </a:r>
            <a:r>
              <a:rPr lang="tr-TR" sz="2400" dirty="0"/>
              <a:t>, </a:t>
            </a:r>
            <a:r>
              <a:rPr lang="tr-TR" sz="2400" dirty="0" err="1"/>
              <a:t>Durvalumab</a:t>
            </a:r>
            <a:r>
              <a:rPr lang="tr-TR" sz="2400" dirty="0"/>
              <a:t>)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75494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9491DA-3C1B-4047-93D0-E95A5DED0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1060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chemeClr val="tx2"/>
                </a:solidFill>
              </a:rPr>
              <a:t>      Histoloji ve Genomik Özeliklere Göre Tedavi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84B233E-8AD5-496D-9D89-E11BE5244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82" t="16624" r="19767" b="25512"/>
          <a:stretch/>
        </p:blipFill>
        <p:spPr>
          <a:xfrm>
            <a:off x="949911" y="1317191"/>
            <a:ext cx="10126461" cy="5115250"/>
          </a:xfrm>
        </p:spPr>
      </p:pic>
    </p:spTree>
    <p:extLst>
      <p:ext uri="{BB962C8B-B14F-4D97-AF65-F5344CB8AC3E}">
        <p14:creationId xmlns:p14="http://schemas.microsoft.com/office/powerpoint/2010/main" val="124742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9430B82-1F4D-4C11-BF47-E58A65E02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006" t="12551" r="16180" b="17840"/>
          <a:stretch/>
        </p:blipFill>
        <p:spPr>
          <a:xfrm>
            <a:off x="1353903" y="1346161"/>
            <a:ext cx="9484194" cy="5146714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AC421DB2-11D2-4002-8574-1CD9ABB8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1" y="365125"/>
            <a:ext cx="9484194" cy="885177"/>
          </a:xfrm>
        </p:spPr>
        <p:txBody>
          <a:bodyPr>
            <a:normAutofit fontScale="90000"/>
          </a:bodyPr>
          <a:lstStyle/>
          <a:p>
            <a:r>
              <a:rPr lang="tr-TR" sz="4000" b="1" dirty="0">
                <a:solidFill>
                  <a:schemeClr val="tx2"/>
                </a:solidFill>
              </a:rPr>
              <a:t>      </a:t>
            </a:r>
            <a:r>
              <a:rPr lang="tr-TR" b="1" dirty="0">
                <a:solidFill>
                  <a:schemeClr val="tx2"/>
                </a:solidFill>
              </a:rPr>
              <a:t>Histoloji ve Genomik Özeliklere Göre Tedavi</a:t>
            </a:r>
            <a:endParaRPr lang="tr-TR" sz="4000" b="1" dirty="0">
              <a:solidFill>
                <a:schemeClr val="tx2"/>
              </a:solidFill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156FE578-0AF4-46E8-9E77-9D1423008C4A}"/>
              </a:ext>
            </a:extLst>
          </p:cNvPr>
          <p:cNvSpPr/>
          <p:nvPr/>
        </p:nvSpPr>
        <p:spPr>
          <a:xfrm>
            <a:off x="2799184" y="2369976"/>
            <a:ext cx="7417836" cy="2872584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8BB9F0E8-06EE-4766-B606-65C529357C49}"/>
              </a:ext>
            </a:extLst>
          </p:cNvPr>
          <p:cNvSpPr/>
          <p:nvPr/>
        </p:nvSpPr>
        <p:spPr>
          <a:xfrm>
            <a:off x="2799184" y="5338420"/>
            <a:ext cx="7417836" cy="92795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067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E3CE7541-CFB4-42C7-B100-48993C73F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17" t="18999" r="13455" b="2847"/>
          <a:stretch/>
        </p:blipFill>
        <p:spPr>
          <a:xfrm>
            <a:off x="838200" y="1464906"/>
            <a:ext cx="10405277" cy="5155163"/>
          </a:xfrm>
          <a:prstGeom prst="rect">
            <a:avLst/>
          </a:prstGeom>
        </p:spPr>
      </p:pic>
      <p:sp>
        <p:nvSpPr>
          <p:cNvPr id="5" name="Başlık 4">
            <a:extLst>
              <a:ext uri="{FF2B5EF4-FFF2-40B4-BE49-F238E27FC236}">
                <a16:creationId xmlns:a16="http://schemas.microsoft.com/office/drawing/2014/main" id="{1DDBAA8C-26DC-4FA5-9675-5F972DB44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93220" cy="1099781"/>
          </a:xfrm>
        </p:spPr>
        <p:txBody>
          <a:bodyPr>
            <a:noAutofit/>
          </a:bodyPr>
          <a:lstStyle/>
          <a:p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       KHDAK </a:t>
            </a:r>
            <a:r>
              <a:rPr lang="tr-TR" sz="3600" b="1" dirty="0">
                <a:solidFill>
                  <a:schemeClr val="tx2"/>
                </a:solidFill>
                <a:latin typeface="+mn-lt"/>
              </a:rPr>
              <a:t>Hedeflenebilir(EGFR, ALK, vb.)</a:t>
            </a:r>
            <a:br>
              <a:rPr lang="tr-TR" sz="3600" b="1" dirty="0">
                <a:solidFill>
                  <a:schemeClr val="tx2"/>
                </a:solidFill>
                <a:latin typeface="+mn-lt"/>
              </a:rPr>
            </a:br>
            <a:r>
              <a:rPr lang="tr-TR" sz="3600" b="1" dirty="0">
                <a:solidFill>
                  <a:schemeClr val="tx2"/>
                </a:solidFill>
                <a:latin typeface="+mn-lt"/>
              </a:rPr>
              <a:t>      Mutasyonu Olan Hastalarda immünoterapi </a:t>
            </a:r>
          </a:p>
        </p:txBody>
      </p:sp>
    </p:spTree>
    <p:extLst>
      <p:ext uri="{BB962C8B-B14F-4D97-AF65-F5344CB8AC3E}">
        <p14:creationId xmlns:p14="http://schemas.microsoft.com/office/powerpoint/2010/main" val="1406869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- Blank">
  <a:themeElements>
    <a:clrScheme name="Custom 1">
      <a:dk1>
        <a:srgbClr val="1C2E37"/>
      </a:dk1>
      <a:lt1>
        <a:sysClr val="window" lastClr="FFFFFF"/>
      </a:lt1>
      <a:dk2>
        <a:srgbClr val="215366"/>
      </a:dk2>
      <a:lt2>
        <a:srgbClr val="EBEBEB"/>
      </a:lt2>
      <a:accent1>
        <a:srgbClr val="6DCFF6"/>
      </a:accent1>
      <a:accent2>
        <a:srgbClr val="00AEF0"/>
      </a:accent2>
      <a:accent3>
        <a:srgbClr val="8FD5F9"/>
      </a:accent3>
      <a:accent4>
        <a:srgbClr val="8064A2"/>
      </a:accent4>
      <a:accent5>
        <a:srgbClr val="4BACC6"/>
      </a:accent5>
      <a:accent6>
        <a:srgbClr val="F79646"/>
      </a:accent6>
      <a:hlink>
        <a:srgbClr val="00AEF0"/>
      </a:hlink>
      <a:folHlink>
        <a:srgbClr val="00AE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chemeClr val="bg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8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4B87"/>
    </a:accent1>
    <a:accent2>
      <a:srgbClr val="FBAF41"/>
    </a:accent2>
    <a:accent3>
      <a:srgbClr val="8F2B2B"/>
    </a:accent3>
    <a:accent4>
      <a:srgbClr val="D7F6F3"/>
    </a:accent4>
    <a:accent5>
      <a:srgbClr val="58595B"/>
    </a:accent5>
    <a:accent6>
      <a:srgbClr val="057180"/>
    </a:accent6>
    <a:hlink>
      <a:srgbClr val="004B87"/>
    </a:hlink>
    <a:folHlink>
      <a:srgbClr val="8F2B2B"/>
    </a:folHlink>
  </a:clrScheme>
  <a:fontScheme name="Custom 1">
    <a:majorFont>
      <a:latin typeface="ProximaNovaA"/>
      <a:ea typeface=""/>
      <a:cs typeface=""/>
    </a:majorFont>
    <a:minorFont>
      <a:latin typeface="ProximaNova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  <a:tileRect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  <a:tileRect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  <a:tileRect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1181</Words>
  <Application>Microsoft Office PowerPoint</Application>
  <PresentationFormat>Geniş ekran</PresentationFormat>
  <Paragraphs>288</Paragraphs>
  <Slides>67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67</vt:i4>
      </vt:variant>
    </vt:vector>
  </HeadingPairs>
  <TitlesOfParts>
    <vt:vector size="78" baseType="lpstr">
      <vt:lpstr>Arial</vt:lpstr>
      <vt:lpstr>Arial Bold</vt:lpstr>
      <vt:lpstr>Arial Narrow</vt:lpstr>
      <vt:lpstr>Calibri</vt:lpstr>
      <vt:lpstr>Calibri Light</vt:lpstr>
      <vt:lpstr>Gill Sans</vt:lpstr>
      <vt:lpstr>Times New Roman</vt:lpstr>
      <vt:lpstr>Wingdings</vt:lpstr>
      <vt:lpstr>Office Teması</vt:lpstr>
      <vt:lpstr>Content Slide - Blank</vt:lpstr>
      <vt:lpstr>Ofis Teması</vt:lpstr>
      <vt:lpstr>Akciğer Kanseri Tedavisinde İmmunoterapi </vt:lpstr>
      <vt:lpstr>Ders Planı</vt:lpstr>
      <vt:lpstr>PowerPoint Sunusu</vt:lpstr>
      <vt:lpstr>Evre IV Akciğer Kanseri İnsidans ve Mortalite</vt:lpstr>
      <vt:lpstr>Akciğer Kanserinde Tedavi Seçenekleri İmmünoterapi</vt:lpstr>
      <vt:lpstr>Akciğer Kanserinde Tedavi Seçenekleri İmmünoterapi</vt:lpstr>
      <vt:lpstr>      Histoloji ve Genomik Özeliklere Göre Tedavi</vt:lpstr>
      <vt:lpstr>      Histoloji ve Genomik Özeliklere Göre Tedavi</vt:lpstr>
      <vt:lpstr>        KHDAK Hedeflenebilir(EGFR, ALK, vb.)       Mutasyonu Olan Hastalarda immünoterapi </vt:lpstr>
      <vt:lpstr>  Küçük hücreli dışı akciğer kanserinde Neoadjuvan İmmünoterapi  </vt:lpstr>
      <vt:lpstr>  Küçük hücreli dışı akciğer kanserinde Neoadjuvan İmmünoterapi  </vt:lpstr>
      <vt:lpstr>Küçük hücreli dışı akciğer kanserinde Neoadjuvan İmmünoterapi</vt:lpstr>
      <vt:lpstr>Küçük hücreli dışı akciğer kanserinde Adjuvan İmmünoterapi</vt:lpstr>
      <vt:lpstr>Küçük hücreli dışı akciğer kanserinde Adjuvan İmmünoterapi</vt:lpstr>
      <vt:lpstr>Küçük hücreli dışı akciğer kanserinde Adjuvan İmmünoterapi</vt:lpstr>
      <vt:lpstr>Küçük hücreli dışı akciğer kanserinde İdame İmmünoterapi</vt:lpstr>
      <vt:lpstr>Küçük hücreli dışı akciğer kanserinde İdame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Evre IV Küçük hücreli dışı akciğer kanserinde Birinci Basamak Seçeneği olarak İmmünoterapi</vt:lpstr>
      <vt:lpstr> EVRE IV KÜÇÜK HÜCRELİ DIŞI AKCİĞER KANSERİNDE  İKİNCİ BASAMAK SEÇENEĞİ OLARAK İMMÜNOTERAPİ</vt:lpstr>
      <vt:lpstr>PowerPoint Sunusu</vt:lpstr>
      <vt:lpstr>PowerPoint Sunusu</vt:lpstr>
      <vt:lpstr> EVRE IV KÜÇÜK HÜCRELİ DIŞI AKCİĞER KANSERİNDE  İKİNCİ BASAMAK SEÇENEĞİ OLARAK İMMÜNOTERAPİ</vt:lpstr>
      <vt:lpstr>Evre IV Küçük hücreli akciğer kanserinde Birinci Basamak Seçeneği olarak İmmünoterapi</vt:lpstr>
      <vt:lpstr> Evre IV Küçük hücreli akciğer kanserinde Birinci Basamak Seçeneği olarak İmmünoterapi</vt:lpstr>
      <vt:lpstr> Evre IV Küçük hücreli akciğer kanserinde Birinci Basamak Seçeneği olarak İmmünoterapi</vt:lpstr>
      <vt:lpstr>Evre IV Küçük hücreli akciğer kanserinde Birinci Basamak Seçeneği olarak İmmünoterapi</vt:lpstr>
      <vt:lpstr>Evre IV Küçük hücreli akciğer kanserinde Birinci Basamak Seçeneği olarak İmmünoterapi</vt:lpstr>
      <vt:lpstr>Evre IV Küçük hücreli akciğer kanserinde Birinci Basamak Seçeneği olarak İmmünoterapi</vt:lpstr>
      <vt:lpstr>Evre IV Küçük hücreli akciğer kanserinde Birinci Basamak Seçeneği olarak İmmünoterapi</vt:lpstr>
      <vt:lpstr>Evre IV Küçük hücreli akciğer kanserinde Birinci Basamak Seçeneği olarak İmmünoterapi</vt:lpstr>
      <vt:lpstr>Evre IV Küçük hücreli akciğer kanserinde Birinci Basamak Seçeneği olarak İmmünoterapi</vt:lpstr>
      <vt:lpstr>Evre IV Küçük hücreli akciğer kanserinde Birinci Basamak Seçeneği olarak İmmünoterapi</vt:lpstr>
      <vt:lpstr>Evre IV Küçük hücreli akciğer kanserinde Birinci Basamak Seçeneği olarak İmmünoterapi</vt:lpstr>
      <vt:lpstr>Evre IV Küçük hücreli akciğer kanserinde İkinci Basamak Seçeneği olarak İmmünoterapi</vt:lpstr>
      <vt:lpstr>Sonuç 1</vt:lpstr>
      <vt:lpstr>Sonuç 2</vt:lpstr>
      <vt:lpstr>Sonuç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Akciğer Kanseri Tedavisinde İmmunoterapi</dc:title>
  <dc:creator>deniz tural</dc:creator>
  <cp:lastModifiedBy>Deniz</cp:lastModifiedBy>
  <cp:revision>90</cp:revision>
  <dcterms:created xsi:type="dcterms:W3CDTF">2022-03-04T16:55:41Z</dcterms:created>
  <dcterms:modified xsi:type="dcterms:W3CDTF">2022-03-16T09:00:45Z</dcterms:modified>
</cp:coreProperties>
</file>